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7" r:id="rId8"/>
    <p:sldId id="262" r:id="rId9"/>
    <p:sldId id="268" r:id="rId10"/>
    <p:sldId id="263" r:id="rId11"/>
    <p:sldId id="269" r:id="rId12"/>
    <p:sldId id="264" r:id="rId13"/>
    <p:sldId id="270" r:id="rId14"/>
    <p:sldId id="271" r:id="rId15"/>
    <p:sldId id="265" r:id="rId16"/>
    <p:sldId id="266" r:id="rId17"/>
    <p:sldId id="293" r:id="rId18"/>
    <p:sldId id="289" r:id="rId19"/>
    <p:sldId id="288" r:id="rId20"/>
    <p:sldId id="290" r:id="rId21"/>
    <p:sldId id="291" r:id="rId22"/>
    <p:sldId id="296" r:id="rId23"/>
    <p:sldId id="295" r:id="rId24"/>
    <p:sldId id="297" r:id="rId25"/>
    <p:sldId id="294" r:id="rId26"/>
    <p:sldId id="292" r:id="rId27"/>
    <p:sldId id="286" r:id="rId28"/>
    <p:sldId id="272" r:id="rId29"/>
    <p:sldId id="274" r:id="rId30"/>
    <p:sldId id="273" r:id="rId31"/>
    <p:sldId id="275" r:id="rId32"/>
    <p:sldId id="276" r:id="rId33"/>
    <p:sldId id="277" r:id="rId34"/>
    <p:sldId id="278" r:id="rId35"/>
    <p:sldId id="279" r:id="rId36"/>
    <p:sldId id="283" r:id="rId37"/>
    <p:sldId id="280" r:id="rId38"/>
    <p:sldId id="282" r:id="rId39"/>
    <p:sldId id="281" r:id="rId40"/>
    <p:sldId id="284" r:id="rId41"/>
    <p:sldId id="285" r:id="rId42"/>
    <p:sldId id="298" r:id="rId43"/>
    <p:sldId id="299" r:id="rId44"/>
    <p:sldId id="300" r:id="rId45"/>
    <p:sldId id="301" r:id="rId46"/>
    <p:sldId id="30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10DBF-4BF2-45DD-907E-F326D0EFB1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6C3279-0B48-4AF6-B155-3213238152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ACE0C9-B17A-4CB5-956A-68EF14A8D30E}"/>
              </a:ext>
            </a:extLst>
          </p:cNvPr>
          <p:cNvSpPr>
            <a:spLocks noGrp="1"/>
          </p:cNvSpPr>
          <p:nvPr>
            <p:ph type="dt" sz="half" idx="10"/>
          </p:nvPr>
        </p:nvSpPr>
        <p:spPr/>
        <p:txBody>
          <a:bodyPr/>
          <a:lstStyle/>
          <a:p>
            <a:fld id="{4458D421-962C-4550-B816-AA9471956A04}" type="datetimeFigureOut">
              <a:rPr lang="en-US" smtClean="0"/>
              <a:t>9/15/2019</a:t>
            </a:fld>
            <a:endParaRPr lang="en-US"/>
          </a:p>
        </p:txBody>
      </p:sp>
      <p:sp>
        <p:nvSpPr>
          <p:cNvPr id="5" name="Footer Placeholder 4">
            <a:extLst>
              <a:ext uri="{FF2B5EF4-FFF2-40B4-BE49-F238E27FC236}">
                <a16:creationId xmlns:a16="http://schemas.microsoft.com/office/drawing/2014/main" id="{69E67084-EE25-4D8C-A142-87B74FEC33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2431D4-D484-43BB-BA10-CC40C8DB20FA}"/>
              </a:ext>
            </a:extLst>
          </p:cNvPr>
          <p:cNvSpPr>
            <a:spLocks noGrp="1"/>
          </p:cNvSpPr>
          <p:nvPr>
            <p:ph type="sldNum" sz="quarter" idx="12"/>
          </p:nvPr>
        </p:nvSpPr>
        <p:spPr/>
        <p:txBody>
          <a:bodyPr/>
          <a:lstStyle/>
          <a:p>
            <a:fld id="{5D1407F7-A680-4BD4-85F1-0EECBE3EDDEA}" type="slidenum">
              <a:rPr lang="en-US" smtClean="0"/>
              <a:t>‹#›</a:t>
            </a:fld>
            <a:endParaRPr lang="en-US"/>
          </a:p>
        </p:txBody>
      </p:sp>
    </p:spTree>
    <p:extLst>
      <p:ext uri="{BB962C8B-B14F-4D97-AF65-F5344CB8AC3E}">
        <p14:creationId xmlns:p14="http://schemas.microsoft.com/office/powerpoint/2010/main" val="3970666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1A754-1B8E-4286-8A55-1C17BB352E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420A6E-2645-4BE3-A148-278C9CC96C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DBEB77-5043-418D-8868-483B2F9DEFED}"/>
              </a:ext>
            </a:extLst>
          </p:cNvPr>
          <p:cNvSpPr>
            <a:spLocks noGrp="1"/>
          </p:cNvSpPr>
          <p:nvPr>
            <p:ph type="dt" sz="half" idx="10"/>
          </p:nvPr>
        </p:nvSpPr>
        <p:spPr/>
        <p:txBody>
          <a:bodyPr/>
          <a:lstStyle/>
          <a:p>
            <a:fld id="{4458D421-962C-4550-B816-AA9471956A04}" type="datetimeFigureOut">
              <a:rPr lang="en-US" smtClean="0"/>
              <a:t>9/15/2019</a:t>
            </a:fld>
            <a:endParaRPr lang="en-US"/>
          </a:p>
        </p:txBody>
      </p:sp>
      <p:sp>
        <p:nvSpPr>
          <p:cNvPr id="5" name="Footer Placeholder 4">
            <a:extLst>
              <a:ext uri="{FF2B5EF4-FFF2-40B4-BE49-F238E27FC236}">
                <a16:creationId xmlns:a16="http://schemas.microsoft.com/office/drawing/2014/main" id="{CADD8D60-338B-4EE1-B9EF-E21714C02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D5D4C-2EC7-4924-938F-B60103CA2DFA}"/>
              </a:ext>
            </a:extLst>
          </p:cNvPr>
          <p:cNvSpPr>
            <a:spLocks noGrp="1"/>
          </p:cNvSpPr>
          <p:nvPr>
            <p:ph type="sldNum" sz="quarter" idx="12"/>
          </p:nvPr>
        </p:nvSpPr>
        <p:spPr/>
        <p:txBody>
          <a:bodyPr/>
          <a:lstStyle/>
          <a:p>
            <a:fld id="{5D1407F7-A680-4BD4-85F1-0EECBE3EDDEA}" type="slidenum">
              <a:rPr lang="en-US" smtClean="0"/>
              <a:t>‹#›</a:t>
            </a:fld>
            <a:endParaRPr lang="en-US"/>
          </a:p>
        </p:txBody>
      </p:sp>
    </p:spTree>
    <p:extLst>
      <p:ext uri="{BB962C8B-B14F-4D97-AF65-F5344CB8AC3E}">
        <p14:creationId xmlns:p14="http://schemas.microsoft.com/office/powerpoint/2010/main" val="835608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AA297D-C4B3-4889-97DA-A910C52048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9E6BB1-FABF-4662-8E16-01F56C1ABD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72759A-58D6-4B5B-BC5D-E72ABB65F3FD}"/>
              </a:ext>
            </a:extLst>
          </p:cNvPr>
          <p:cNvSpPr>
            <a:spLocks noGrp="1"/>
          </p:cNvSpPr>
          <p:nvPr>
            <p:ph type="dt" sz="half" idx="10"/>
          </p:nvPr>
        </p:nvSpPr>
        <p:spPr/>
        <p:txBody>
          <a:bodyPr/>
          <a:lstStyle/>
          <a:p>
            <a:fld id="{4458D421-962C-4550-B816-AA9471956A04}" type="datetimeFigureOut">
              <a:rPr lang="en-US" smtClean="0"/>
              <a:t>9/15/2019</a:t>
            </a:fld>
            <a:endParaRPr lang="en-US"/>
          </a:p>
        </p:txBody>
      </p:sp>
      <p:sp>
        <p:nvSpPr>
          <p:cNvPr id="5" name="Footer Placeholder 4">
            <a:extLst>
              <a:ext uri="{FF2B5EF4-FFF2-40B4-BE49-F238E27FC236}">
                <a16:creationId xmlns:a16="http://schemas.microsoft.com/office/drawing/2014/main" id="{4E12E0C3-D0D0-4DFB-A1D1-85DCDB93F1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2FC30C-FEA7-4AE8-B1F5-3AA0832AF0FA}"/>
              </a:ext>
            </a:extLst>
          </p:cNvPr>
          <p:cNvSpPr>
            <a:spLocks noGrp="1"/>
          </p:cNvSpPr>
          <p:nvPr>
            <p:ph type="sldNum" sz="quarter" idx="12"/>
          </p:nvPr>
        </p:nvSpPr>
        <p:spPr/>
        <p:txBody>
          <a:bodyPr/>
          <a:lstStyle/>
          <a:p>
            <a:fld id="{5D1407F7-A680-4BD4-85F1-0EECBE3EDDEA}" type="slidenum">
              <a:rPr lang="en-US" smtClean="0"/>
              <a:t>‹#›</a:t>
            </a:fld>
            <a:endParaRPr lang="en-US"/>
          </a:p>
        </p:txBody>
      </p:sp>
    </p:spTree>
    <p:extLst>
      <p:ext uri="{BB962C8B-B14F-4D97-AF65-F5344CB8AC3E}">
        <p14:creationId xmlns:p14="http://schemas.microsoft.com/office/powerpoint/2010/main" val="1780034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DF526-7455-436E-BFEE-6B06648B7E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C8C411-ADDB-411F-B512-FD047FE628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7BFFAB-7853-4E31-BE40-85ECBE8A76FE}"/>
              </a:ext>
            </a:extLst>
          </p:cNvPr>
          <p:cNvSpPr>
            <a:spLocks noGrp="1"/>
          </p:cNvSpPr>
          <p:nvPr>
            <p:ph type="dt" sz="half" idx="10"/>
          </p:nvPr>
        </p:nvSpPr>
        <p:spPr/>
        <p:txBody>
          <a:bodyPr/>
          <a:lstStyle/>
          <a:p>
            <a:fld id="{4458D421-962C-4550-B816-AA9471956A04}" type="datetimeFigureOut">
              <a:rPr lang="en-US" smtClean="0"/>
              <a:t>9/15/2019</a:t>
            </a:fld>
            <a:endParaRPr lang="en-US"/>
          </a:p>
        </p:txBody>
      </p:sp>
      <p:sp>
        <p:nvSpPr>
          <p:cNvPr id="5" name="Footer Placeholder 4">
            <a:extLst>
              <a:ext uri="{FF2B5EF4-FFF2-40B4-BE49-F238E27FC236}">
                <a16:creationId xmlns:a16="http://schemas.microsoft.com/office/drawing/2014/main" id="{85838650-0CE9-4F4E-A843-F12EB7078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8750D-B0A6-4D04-95FB-958D0CD32633}"/>
              </a:ext>
            </a:extLst>
          </p:cNvPr>
          <p:cNvSpPr>
            <a:spLocks noGrp="1"/>
          </p:cNvSpPr>
          <p:nvPr>
            <p:ph type="sldNum" sz="quarter" idx="12"/>
          </p:nvPr>
        </p:nvSpPr>
        <p:spPr/>
        <p:txBody>
          <a:bodyPr/>
          <a:lstStyle/>
          <a:p>
            <a:fld id="{5D1407F7-A680-4BD4-85F1-0EECBE3EDDEA}" type="slidenum">
              <a:rPr lang="en-US" smtClean="0"/>
              <a:t>‹#›</a:t>
            </a:fld>
            <a:endParaRPr lang="en-US"/>
          </a:p>
        </p:txBody>
      </p:sp>
    </p:spTree>
    <p:extLst>
      <p:ext uri="{BB962C8B-B14F-4D97-AF65-F5344CB8AC3E}">
        <p14:creationId xmlns:p14="http://schemas.microsoft.com/office/powerpoint/2010/main" val="163368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1BC82-43A8-4F68-84B8-34615180F1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9DC9CA-65D0-408A-B90C-41CB403E20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75E2EA-FF8A-4105-B7FC-0DA083A51513}"/>
              </a:ext>
            </a:extLst>
          </p:cNvPr>
          <p:cNvSpPr>
            <a:spLocks noGrp="1"/>
          </p:cNvSpPr>
          <p:nvPr>
            <p:ph type="dt" sz="half" idx="10"/>
          </p:nvPr>
        </p:nvSpPr>
        <p:spPr/>
        <p:txBody>
          <a:bodyPr/>
          <a:lstStyle/>
          <a:p>
            <a:fld id="{4458D421-962C-4550-B816-AA9471956A04}" type="datetimeFigureOut">
              <a:rPr lang="en-US" smtClean="0"/>
              <a:t>9/15/2019</a:t>
            </a:fld>
            <a:endParaRPr lang="en-US"/>
          </a:p>
        </p:txBody>
      </p:sp>
      <p:sp>
        <p:nvSpPr>
          <p:cNvPr id="5" name="Footer Placeholder 4">
            <a:extLst>
              <a:ext uri="{FF2B5EF4-FFF2-40B4-BE49-F238E27FC236}">
                <a16:creationId xmlns:a16="http://schemas.microsoft.com/office/drawing/2014/main" id="{996FA940-9555-436E-AD2F-8BC75A9E00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A9F5B7-9008-4BD5-8038-52C4097E246A}"/>
              </a:ext>
            </a:extLst>
          </p:cNvPr>
          <p:cNvSpPr>
            <a:spLocks noGrp="1"/>
          </p:cNvSpPr>
          <p:nvPr>
            <p:ph type="sldNum" sz="quarter" idx="12"/>
          </p:nvPr>
        </p:nvSpPr>
        <p:spPr/>
        <p:txBody>
          <a:bodyPr/>
          <a:lstStyle/>
          <a:p>
            <a:fld id="{5D1407F7-A680-4BD4-85F1-0EECBE3EDDEA}" type="slidenum">
              <a:rPr lang="en-US" smtClean="0"/>
              <a:t>‹#›</a:t>
            </a:fld>
            <a:endParaRPr lang="en-US"/>
          </a:p>
        </p:txBody>
      </p:sp>
    </p:spTree>
    <p:extLst>
      <p:ext uri="{BB962C8B-B14F-4D97-AF65-F5344CB8AC3E}">
        <p14:creationId xmlns:p14="http://schemas.microsoft.com/office/powerpoint/2010/main" val="2060720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1A71-91E0-48E4-BB5C-8CBFF0BDC3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1D20E8-D561-4BF6-AAEC-4418999DDE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437485-0BEE-4F91-9B55-ACB463D7CC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D5FFE7-D313-4521-946E-941BA49CAAE2}"/>
              </a:ext>
            </a:extLst>
          </p:cNvPr>
          <p:cNvSpPr>
            <a:spLocks noGrp="1"/>
          </p:cNvSpPr>
          <p:nvPr>
            <p:ph type="dt" sz="half" idx="10"/>
          </p:nvPr>
        </p:nvSpPr>
        <p:spPr/>
        <p:txBody>
          <a:bodyPr/>
          <a:lstStyle/>
          <a:p>
            <a:fld id="{4458D421-962C-4550-B816-AA9471956A04}" type="datetimeFigureOut">
              <a:rPr lang="en-US" smtClean="0"/>
              <a:t>9/15/2019</a:t>
            </a:fld>
            <a:endParaRPr lang="en-US"/>
          </a:p>
        </p:txBody>
      </p:sp>
      <p:sp>
        <p:nvSpPr>
          <p:cNvPr id="6" name="Footer Placeholder 5">
            <a:extLst>
              <a:ext uri="{FF2B5EF4-FFF2-40B4-BE49-F238E27FC236}">
                <a16:creationId xmlns:a16="http://schemas.microsoft.com/office/drawing/2014/main" id="{BF56B9F2-5DB5-486A-8425-342D182DE7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1AA555-C4CB-4031-B772-8EB808CBBBFF}"/>
              </a:ext>
            </a:extLst>
          </p:cNvPr>
          <p:cNvSpPr>
            <a:spLocks noGrp="1"/>
          </p:cNvSpPr>
          <p:nvPr>
            <p:ph type="sldNum" sz="quarter" idx="12"/>
          </p:nvPr>
        </p:nvSpPr>
        <p:spPr/>
        <p:txBody>
          <a:bodyPr/>
          <a:lstStyle/>
          <a:p>
            <a:fld id="{5D1407F7-A680-4BD4-85F1-0EECBE3EDDEA}" type="slidenum">
              <a:rPr lang="en-US" smtClean="0"/>
              <a:t>‹#›</a:t>
            </a:fld>
            <a:endParaRPr lang="en-US"/>
          </a:p>
        </p:txBody>
      </p:sp>
    </p:spTree>
    <p:extLst>
      <p:ext uri="{BB962C8B-B14F-4D97-AF65-F5344CB8AC3E}">
        <p14:creationId xmlns:p14="http://schemas.microsoft.com/office/powerpoint/2010/main" val="1830282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993B-354B-4AF9-ACEB-6465DDA790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B1806A-6B0C-48F5-9659-412CB666E3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9406C4-B505-4496-ABF4-DCED3EC985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63F2AC-A343-4E4A-A985-E4CC2A5255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D2CE01-DCF5-44EE-B20C-D19717C22F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57B2C9-2AD0-4F3E-A72D-93DD2EC1D67E}"/>
              </a:ext>
            </a:extLst>
          </p:cNvPr>
          <p:cNvSpPr>
            <a:spLocks noGrp="1"/>
          </p:cNvSpPr>
          <p:nvPr>
            <p:ph type="dt" sz="half" idx="10"/>
          </p:nvPr>
        </p:nvSpPr>
        <p:spPr/>
        <p:txBody>
          <a:bodyPr/>
          <a:lstStyle/>
          <a:p>
            <a:fld id="{4458D421-962C-4550-B816-AA9471956A04}" type="datetimeFigureOut">
              <a:rPr lang="en-US" smtClean="0"/>
              <a:t>9/15/2019</a:t>
            </a:fld>
            <a:endParaRPr lang="en-US"/>
          </a:p>
        </p:txBody>
      </p:sp>
      <p:sp>
        <p:nvSpPr>
          <p:cNvPr id="8" name="Footer Placeholder 7">
            <a:extLst>
              <a:ext uri="{FF2B5EF4-FFF2-40B4-BE49-F238E27FC236}">
                <a16:creationId xmlns:a16="http://schemas.microsoft.com/office/drawing/2014/main" id="{B7640656-8502-4549-8CD9-AC1C083747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E7BA9B-AF7C-456C-9B87-D3F9A8A553A4}"/>
              </a:ext>
            </a:extLst>
          </p:cNvPr>
          <p:cNvSpPr>
            <a:spLocks noGrp="1"/>
          </p:cNvSpPr>
          <p:nvPr>
            <p:ph type="sldNum" sz="quarter" idx="12"/>
          </p:nvPr>
        </p:nvSpPr>
        <p:spPr/>
        <p:txBody>
          <a:bodyPr/>
          <a:lstStyle/>
          <a:p>
            <a:fld id="{5D1407F7-A680-4BD4-85F1-0EECBE3EDDEA}" type="slidenum">
              <a:rPr lang="en-US" smtClean="0"/>
              <a:t>‹#›</a:t>
            </a:fld>
            <a:endParaRPr lang="en-US"/>
          </a:p>
        </p:txBody>
      </p:sp>
    </p:spTree>
    <p:extLst>
      <p:ext uri="{BB962C8B-B14F-4D97-AF65-F5344CB8AC3E}">
        <p14:creationId xmlns:p14="http://schemas.microsoft.com/office/powerpoint/2010/main" val="3031392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1A217-0CAD-4B0C-89E2-6AD16C2B86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6A1BBC-3F9E-42A7-AC17-4354A9DBB602}"/>
              </a:ext>
            </a:extLst>
          </p:cNvPr>
          <p:cNvSpPr>
            <a:spLocks noGrp="1"/>
          </p:cNvSpPr>
          <p:nvPr>
            <p:ph type="dt" sz="half" idx="10"/>
          </p:nvPr>
        </p:nvSpPr>
        <p:spPr/>
        <p:txBody>
          <a:bodyPr/>
          <a:lstStyle/>
          <a:p>
            <a:fld id="{4458D421-962C-4550-B816-AA9471956A04}" type="datetimeFigureOut">
              <a:rPr lang="en-US" smtClean="0"/>
              <a:t>9/15/2019</a:t>
            </a:fld>
            <a:endParaRPr lang="en-US"/>
          </a:p>
        </p:txBody>
      </p:sp>
      <p:sp>
        <p:nvSpPr>
          <p:cNvPr id="4" name="Footer Placeholder 3">
            <a:extLst>
              <a:ext uri="{FF2B5EF4-FFF2-40B4-BE49-F238E27FC236}">
                <a16:creationId xmlns:a16="http://schemas.microsoft.com/office/drawing/2014/main" id="{75682861-1CD8-4EC6-9294-58659B6B21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6AF648-4BF3-4535-BC9E-A8053E466B82}"/>
              </a:ext>
            </a:extLst>
          </p:cNvPr>
          <p:cNvSpPr>
            <a:spLocks noGrp="1"/>
          </p:cNvSpPr>
          <p:nvPr>
            <p:ph type="sldNum" sz="quarter" idx="12"/>
          </p:nvPr>
        </p:nvSpPr>
        <p:spPr/>
        <p:txBody>
          <a:bodyPr/>
          <a:lstStyle/>
          <a:p>
            <a:fld id="{5D1407F7-A680-4BD4-85F1-0EECBE3EDDEA}" type="slidenum">
              <a:rPr lang="en-US" smtClean="0"/>
              <a:t>‹#›</a:t>
            </a:fld>
            <a:endParaRPr lang="en-US"/>
          </a:p>
        </p:txBody>
      </p:sp>
    </p:spTree>
    <p:extLst>
      <p:ext uri="{BB962C8B-B14F-4D97-AF65-F5344CB8AC3E}">
        <p14:creationId xmlns:p14="http://schemas.microsoft.com/office/powerpoint/2010/main" val="3332762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757971-50E6-4F5C-8391-F7D2DD0DAC12}"/>
              </a:ext>
            </a:extLst>
          </p:cNvPr>
          <p:cNvSpPr>
            <a:spLocks noGrp="1"/>
          </p:cNvSpPr>
          <p:nvPr>
            <p:ph type="dt" sz="half" idx="10"/>
          </p:nvPr>
        </p:nvSpPr>
        <p:spPr/>
        <p:txBody>
          <a:bodyPr/>
          <a:lstStyle/>
          <a:p>
            <a:fld id="{4458D421-962C-4550-B816-AA9471956A04}" type="datetimeFigureOut">
              <a:rPr lang="en-US" smtClean="0"/>
              <a:t>9/15/2019</a:t>
            </a:fld>
            <a:endParaRPr lang="en-US"/>
          </a:p>
        </p:txBody>
      </p:sp>
      <p:sp>
        <p:nvSpPr>
          <p:cNvPr id="3" name="Footer Placeholder 2">
            <a:extLst>
              <a:ext uri="{FF2B5EF4-FFF2-40B4-BE49-F238E27FC236}">
                <a16:creationId xmlns:a16="http://schemas.microsoft.com/office/drawing/2014/main" id="{507E9685-728F-433C-BB5B-C8D37C1AC2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E4DC44-CB41-4BCE-B47F-DEEFF96CCBE7}"/>
              </a:ext>
            </a:extLst>
          </p:cNvPr>
          <p:cNvSpPr>
            <a:spLocks noGrp="1"/>
          </p:cNvSpPr>
          <p:nvPr>
            <p:ph type="sldNum" sz="quarter" idx="12"/>
          </p:nvPr>
        </p:nvSpPr>
        <p:spPr/>
        <p:txBody>
          <a:bodyPr/>
          <a:lstStyle/>
          <a:p>
            <a:fld id="{5D1407F7-A680-4BD4-85F1-0EECBE3EDDEA}" type="slidenum">
              <a:rPr lang="en-US" smtClean="0"/>
              <a:t>‹#›</a:t>
            </a:fld>
            <a:endParaRPr lang="en-US"/>
          </a:p>
        </p:txBody>
      </p:sp>
    </p:spTree>
    <p:extLst>
      <p:ext uri="{BB962C8B-B14F-4D97-AF65-F5344CB8AC3E}">
        <p14:creationId xmlns:p14="http://schemas.microsoft.com/office/powerpoint/2010/main" val="16127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BBF1B-F970-42DD-BA93-FFB52FD6C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538C3F-9580-485E-A930-C8AF3ADD01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25AC27-C4BF-4935-BBFB-1ABE4BA6AB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BE8384-E45F-46F5-9862-844543E0463F}"/>
              </a:ext>
            </a:extLst>
          </p:cNvPr>
          <p:cNvSpPr>
            <a:spLocks noGrp="1"/>
          </p:cNvSpPr>
          <p:nvPr>
            <p:ph type="dt" sz="half" idx="10"/>
          </p:nvPr>
        </p:nvSpPr>
        <p:spPr/>
        <p:txBody>
          <a:bodyPr/>
          <a:lstStyle/>
          <a:p>
            <a:fld id="{4458D421-962C-4550-B816-AA9471956A04}" type="datetimeFigureOut">
              <a:rPr lang="en-US" smtClean="0"/>
              <a:t>9/15/2019</a:t>
            </a:fld>
            <a:endParaRPr lang="en-US"/>
          </a:p>
        </p:txBody>
      </p:sp>
      <p:sp>
        <p:nvSpPr>
          <p:cNvPr id="6" name="Footer Placeholder 5">
            <a:extLst>
              <a:ext uri="{FF2B5EF4-FFF2-40B4-BE49-F238E27FC236}">
                <a16:creationId xmlns:a16="http://schemas.microsoft.com/office/drawing/2014/main" id="{6A1E02D2-1732-43EA-8A2C-4059B8840C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C817BB-BC71-4C9F-A7EC-A43C2E0D39DA}"/>
              </a:ext>
            </a:extLst>
          </p:cNvPr>
          <p:cNvSpPr>
            <a:spLocks noGrp="1"/>
          </p:cNvSpPr>
          <p:nvPr>
            <p:ph type="sldNum" sz="quarter" idx="12"/>
          </p:nvPr>
        </p:nvSpPr>
        <p:spPr/>
        <p:txBody>
          <a:bodyPr/>
          <a:lstStyle/>
          <a:p>
            <a:fld id="{5D1407F7-A680-4BD4-85F1-0EECBE3EDDEA}" type="slidenum">
              <a:rPr lang="en-US" smtClean="0"/>
              <a:t>‹#›</a:t>
            </a:fld>
            <a:endParaRPr lang="en-US"/>
          </a:p>
        </p:txBody>
      </p:sp>
    </p:spTree>
    <p:extLst>
      <p:ext uri="{BB962C8B-B14F-4D97-AF65-F5344CB8AC3E}">
        <p14:creationId xmlns:p14="http://schemas.microsoft.com/office/powerpoint/2010/main" val="2675950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FF7B-09C2-4179-AF32-9E99F01A6E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8ACEBC-554E-4233-88D8-07D3591535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C102B3-BD44-4375-AEBD-FE7D83704F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0D50EA-03B8-4A2F-8B8D-D1F2741C2513}"/>
              </a:ext>
            </a:extLst>
          </p:cNvPr>
          <p:cNvSpPr>
            <a:spLocks noGrp="1"/>
          </p:cNvSpPr>
          <p:nvPr>
            <p:ph type="dt" sz="half" idx="10"/>
          </p:nvPr>
        </p:nvSpPr>
        <p:spPr/>
        <p:txBody>
          <a:bodyPr/>
          <a:lstStyle/>
          <a:p>
            <a:fld id="{4458D421-962C-4550-B816-AA9471956A04}" type="datetimeFigureOut">
              <a:rPr lang="en-US" smtClean="0"/>
              <a:t>9/15/2019</a:t>
            </a:fld>
            <a:endParaRPr lang="en-US"/>
          </a:p>
        </p:txBody>
      </p:sp>
      <p:sp>
        <p:nvSpPr>
          <p:cNvPr id="6" name="Footer Placeholder 5">
            <a:extLst>
              <a:ext uri="{FF2B5EF4-FFF2-40B4-BE49-F238E27FC236}">
                <a16:creationId xmlns:a16="http://schemas.microsoft.com/office/drawing/2014/main" id="{A89D5301-38F1-4EB9-939C-8749C0C97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7EF588-B62C-45C3-B31D-BAD4080F3F1B}"/>
              </a:ext>
            </a:extLst>
          </p:cNvPr>
          <p:cNvSpPr>
            <a:spLocks noGrp="1"/>
          </p:cNvSpPr>
          <p:nvPr>
            <p:ph type="sldNum" sz="quarter" idx="12"/>
          </p:nvPr>
        </p:nvSpPr>
        <p:spPr/>
        <p:txBody>
          <a:bodyPr/>
          <a:lstStyle/>
          <a:p>
            <a:fld id="{5D1407F7-A680-4BD4-85F1-0EECBE3EDDEA}" type="slidenum">
              <a:rPr lang="en-US" smtClean="0"/>
              <a:t>‹#›</a:t>
            </a:fld>
            <a:endParaRPr lang="en-US"/>
          </a:p>
        </p:txBody>
      </p:sp>
    </p:spTree>
    <p:extLst>
      <p:ext uri="{BB962C8B-B14F-4D97-AF65-F5344CB8AC3E}">
        <p14:creationId xmlns:p14="http://schemas.microsoft.com/office/powerpoint/2010/main" val="3246956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9AD485-9856-4C05-B56B-19E833A56D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F9A2BB-A5A1-4A33-9065-3727849A1B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04A37D-079D-43A7-A486-8ABD5873ED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58D421-962C-4550-B816-AA9471956A04}" type="datetimeFigureOut">
              <a:rPr lang="en-US" smtClean="0"/>
              <a:t>9/15/2019</a:t>
            </a:fld>
            <a:endParaRPr lang="en-US"/>
          </a:p>
        </p:txBody>
      </p:sp>
      <p:sp>
        <p:nvSpPr>
          <p:cNvPr id="5" name="Footer Placeholder 4">
            <a:extLst>
              <a:ext uri="{FF2B5EF4-FFF2-40B4-BE49-F238E27FC236}">
                <a16:creationId xmlns:a16="http://schemas.microsoft.com/office/drawing/2014/main" id="{A707C308-DF41-42E4-9E3B-C7575D8D8C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F6A2B9-A92B-4A2A-ADE6-BA85947DF4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1407F7-A680-4BD4-85F1-0EECBE3EDDEA}" type="slidenum">
              <a:rPr lang="en-US" smtClean="0"/>
              <a:t>‹#›</a:t>
            </a:fld>
            <a:endParaRPr lang="en-US"/>
          </a:p>
        </p:txBody>
      </p:sp>
    </p:spTree>
    <p:extLst>
      <p:ext uri="{BB962C8B-B14F-4D97-AF65-F5344CB8AC3E}">
        <p14:creationId xmlns:p14="http://schemas.microsoft.com/office/powerpoint/2010/main" val="3696072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tableau.github.io/extensions-api/docs/trex_getstarted.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C4E13-E71F-4AA0-9DB3-D04CD4FB75EA}"/>
              </a:ext>
            </a:extLst>
          </p:cNvPr>
          <p:cNvSpPr>
            <a:spLocks noGrp="1"/>
          </p:cNvSpPr>
          <p:nvPr>
            <p:ph type="ctrTitle"/>
          </p:nvPr>
        </p:nvSpPr>
        <p:spPr/>
        <p:txBody>
          <a:bodyPr/>
          <a:lstStyle/>
          <a:p>
            <a:r>
              <a:rPr lang="en-US" dirty="0"/>
              <a:t>Tableau Dashboard</a:t>
            </a:r>
          </a:p>
        </p:txBody>
      </p:sp>
      <p:sp>
        <p:nvSpPr>
          <p:cNvPr id="3" name="Subtitle 2">
            <a:extLst>
              <a:ext uri="{FF2B5EF4-FFF2-40B4-BE49-F238E27FC236}">
                <a16:creationId xmlns:a16="http://schemas.microsoft.com/office/drawing/2014/main" id="{FB4DB422-A900-45BC-B16B-17D691D4768F}"/>
              </a:ext>
            </a:extLst>
          </p:cNvPr>
          <p:cNvSpPr>
            <a:spLocks noGrp="1"/>
          </p:cNvSpPr>
          <p:nvPr>
            <p:ph type="subTitle" idx="1"/>
          </p:nvPr>
        </p:nvSpPr>
        <p:spPr>
          <a:xfrm>
            <a:off x="2743200" y="4907756"/>
            <a:ext cx="9144000" cy="1655762"/>
          </a:xfrm>
        </p:spPr>
        <p:txBody>
          <a:bodyPr/>
          <a:lstStyle/>
          <a:p>
            <a:pPr algn="r"/>
            <a:r>
              <a:rPr lang="en-US" dirty="0"/>
              <a:t>- Harshil Gandhi</a:t>
            </a:r>
          </a:p>
        </p:txBody>
      </p:sp>
    </p:spTree>
    <p:extLst>
      <p:ext uri="{BB962C8B-B14F-4D97-AF65-F5344CB8AC3E}">
        <p14:creationId xmlns:p14="http://schemas.microsoft.com/office/powerpoint/2010/main" val="196851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BBAB0-8966-4163-92B8-CF98F37C494C}"/>
              </a:ext>
            </a:extLst>
          </p:cNvPr>
          <p:cNvSpPr>
            <a:spLocks noGrp="1"/>
          </p:cNvSpPr>
          <p:nvPr>
            <p:ph type="title"/>
          </p:nvPr>
        </p:nvSpPr>
        <p:spPr/>
        <p:txBody>
          <a:bodyPr/>
          <a:lstStyle/>
          <a:p>
            <a:r>
              <a:rPr lang="en-US" dirty="0"/>
              <a:t>Step 3:</a:t>
            </a:r>
          </a:p>
        </p:txBody>
      </p:sp>
      <p:sp>
        <p:nvSpPr>
          <p:cNvPr id="3" name="Content Placeholder 2">
            <a:extLst>
              <a:ext uri="{FF2B5EF4-FFF2-40B4-BE49-F238E27FC236}">
                <a16:creationId xmlns:a16="http://schemas.microsoft.com/office/drawing/2014/main" id="{464358FE-4FE0-4F2E-95F3-0F17E9B49566}"/>
              </a:ext>
            </a:extLst>
          </p:cNvPr>
          <p:cNvSpPr>
            <a:spLocks noGrp="1"/>
          </p:cNvSpPr>
          <p:nvPr>
            <p:ph idx="1"/>
          </p:nvPr>
        </p:nvSpPr>
        <p:spPr/>
        <p:txBody>
          <a:bodyPr/>
          <a:lstStyle/>
          <a:p>
            <a:r>
              <a:rPr lang="en-US" dirty="0"/>
              <a:t>create a blank dashboard by clicking the Create New Dashboard link at the bottom of the workbook. </a:t>
            </a:r>
          </a:p>
          <a:p>
            <a:r>
              <a:rPr lang="en-US" dirty="0"/>
              <a:t>Right-click and rename the dashboard as </a:t>
            </a:r>
            <a:r>
              <a:rPr lang="en-US" b="1" dirty="0" err="1"/>
              <a:t>Profit_Dashboard</a:t>
            </a:r>
            <a:r>
              <a:rPr lang="en-US" b="1" dirty="0"/>
              <a:t>.</a:t>
            </a:r>
          </a:p>
        </p:txBody>
      </p:sp>
    </p:spTree>
    <p:extLst>
      <p:ext uri="{BB962C8B-B14F-4D97-AF65-F5344CB8AC3E}">
        <p14:creationId xmlns:p14="http://schemas.microsoft.com/office/powerpoint/2010/main" val="4216486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D8D64-C8A8-4BE9-AB75-A035E002CA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EF07240-D0A4-47F6-9693-E9917DB633F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F4F655A-D350-41CD-AB18-15BED023E863}"/>
              </a:ext>
            </a:extLst>
          </p:cNvPr>
          <p:cNvPicPr>
            <a:picLocks noChangeAspect="1"/>
          </p:cNvPicPr>
          <p:nvPr/>
        </p:nvPicPr>
        <p:blipFill>
          <a:blip r:embed="rId2"/>
          <a:stretch>
            <a:fillRect/>
          </a:stretch>
        </p:blipFill>
        <p:spPr>
          <a:xfrm>
            <a:off x="0" y="-9525"/>
            <a:ext cx="12192000" cy="6858000"/>
          </a:xfrm>
          <a:prstGeom prst="rect">
            <a:avLst/>
          </a:prstGeom>
        </p:spPr>
      </p:pic>
    </p:spTree>
    <p:extLst>
      <p:ext uri="{BB962C8B-B14F-4D97-AF65-F5344CB8AC3E}">
        <p14:creationId xmlns:p14="http://schemas.microsoft.com/office/powerpoint/2010/main" val="1664237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B7228-E397-42D5-8902-FA1FB6DCC7D3}"/>
              </a:ext>
            </a:extLst>
          </p:cNvPr>
          <p:cNvSpPr>
            <a:spLocks noGrp="1"/>
          </p:cNvSpPr>
          <p:nvPr>
            <p:ph type="title"/>
          </p:nvPr>
        </p:nvSpPr>
        <p:spPr>
          <a:xfrm>
            <a:off x="838200" y="327025"/>
            <a:ext cx="10515600" cy="1325563"/>
          </a:xfrm>
        </p:spPr>
        <p:txBody>
          <a:bodyPr/>
          <a:lstStyle/>
          <a:p>
            <a:r>
              <a:rPr lang="en-US" dirty="0"/>
              <a:t>Step 4:</a:t>
            </a:r>
          </a:p>
        </p:txBody>
      </p:sp>
      <p:sp>
        <p:nvSpPr>
          <p:cNvPr id="3" name="Content Placeholder 2">
            <a:extLst>
              <a:ext uri="{FF2B5EF4-FFF2-40B4-BE49-F238E27FC236}">
                <a16:creationId xmlns:a16="http://schemas.microsoft.com/office/drawing/2014/main" id="{50866C42-2DA9-454F-B8F8-897EB2F5C73F}"/>
              </a:ext>
            </a:extLst>
          </p:cNvPr>
          <p:cNvSpPr>
            <a:spLocks noGrp="1"/>
          </p:cNvSpPr>
          <p:nvPr>
            <p:ph idx="1"/>
          </p:nvPr>
        </p:nvSpPr>
        <p:spPr/>
        <p:txBody>
          <a:bodyPr/>
          <a:lstStyle/>
          <a:p>
            <a:r>
              <a:rPr lang="en-US" dirty="0"/>
              <a:t>Drag the two worksheets to the dashboard. </a:t>
            </a:r>
          </a:p>
          <a:p>
            <a:r>
              <a:rPr lang="en-US" dirty="0"/>
              <a:t>Near the top border line of Sales Profit worksheet, you can see three small icons. </a:t>
            </a:r>
          </a:p>
          <a:p>
            <a:r>
              <a:rPr lang="en-US" dirty="0"/>
              <a:t>Click the middle one, which shows the prompt Use as Filter on hovering the mouse over it.</a:t>
            </a:r>
          </a:p>
        </p:txBody>
      </p:sp>
    </p:spTree>
    <p:extLst>
      <p:ext uri="{BB962C8B-B14F-4D97-AF65-F5344CB8AC3E}">
        <p14:creationId xmlns:p14="http://schemas.microsoft.com/office/powerpoint/2010/main" val="831724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51DB5-3C43-458D-85A8-F3E02E0865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BF7344-DA08-4733-9EE1-83D1C7DE880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D09A4F6-CA85-44F8-8978-C96FAAA65D13}"/>
              </a:ext>
            </a:extLst>
          </p:cNvPr>
          <p:cNvPicPr>
            <a:picLocks noChangeAspect="1"/>
          </p:cNvPicPr>
          <p:nvPr/>
        </p:nvPicPr>
        <p:blipFill>
          <a:blip r:embed="rId2"/>
          <a:stretch>
            <a:fillRect/>
          </a:stretch>
        </p:blipFill>
        <p:spPr>
          <a:xfrm>
            <a:off x="0" y="-9525"/>
            <a:ext cx="12192000" cy="6858000"/>
          </a:xfrm>
          <a:prstGeom prst="rect">
            <a:avLst/>
          </a:prstGeom>
        </p:spPr>
      </p:pic>
    </p:spTree>
    <p:extLst>
      <p:ext uri="{BB962C8B-B14F-4D97-AF65-F5344CB8AC3E}">
        <p14:creationId xmlns:p14="http://schemas.microsoft.com/office/powerpoint/2010/main" val="965563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76CF6-6C11-462F-B901-40296367B0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94B65E-A890-41CF-B8CE-240CD6AC4D3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403D65A-F23A-47C4-9CEA-0C9F6C9DF95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60255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E240F-473C-429C-8D53-33A167B7559C}"/>
              </a:ext>
            </a:extLst>
          </p:cNvPr>
          <p:cNvSpPr>
            <a:spLocks noGrp="1"/>
          </p:cNvSpPr>
          <p:nvPr>
            <p:ph type="title"/>
          </p:nvPr>
        </p:nvSpPr>
        <p:spPr/>
        <p:txBody>
          <a:bodyPr/>
          <a:lstStyle/>
          <a:p>
            <a:r>
              <a:rPr lang="en-US" dirty="0"/>
              <a:t>Step 5:</a:t>
            </a:r>
          </a:p>
        </p:txBody>
      </p:sp>
      <p:sp>
        <p:nvSpPr>
          <p:cNvPr id="3" name="Content Placeholder 2">
            <a:extLst>
              <a:ext uri="{FF2B5EF4-FFF2-40B4-BE49-F238E27FC236}">
                <a16:creationId xmlns:a16="http://schemas.microsoft.com/office/drawing/2014/main" id="{B3BB3F42-ED95-4037-9880-FB9F9AFD9AB8}"/>
              </a:ext>
            </a:extLst>
          </p:cNvPr>
          <p:cNvSpPr>
            <a:spLocks noGrp="1"/>
          </p:cNvSpPr>
          <p:nvPr>
            <p:ph idx="1"/>
          </p:nvPr>
        </p:nvSpPr>
        <p:spPr/>
        <p:txBody>
          <a:bodyPr/>
          <a:lstStyle/>
          <a:p>
            <a:r>
              <a:rPr lang="en-US" dirty="0"/>
              <a:t>Now in the dashboard, click the box representing Sub-Category named Machines and segment named Consumer.</a:t>
            </a:r>
          </a:p>
          <a:p>
            <a:r>
              <a:rPr lang="en-US" dirty="0"/>
              <a:t>You can notice that only the states where the sales happened for this amount of profit are filtered out in the right pane named </a:t>
            </a:r>
            <a:r>
              <a:rPr lang="en-US" b="1" dirty="0" err="1"/>
              <a:t>Sales_state</a:t>
            </a:r>
            <a:r>
              <a:rPr lang="en-US" dirty="0"/>
              <a:t>.</a:t>
            </a:r>
          </a:p>
          <a:p>
            <a:r>
              <a:rPr lang="en-US" dirty="0"/>
              <a:t> This illustrates how the sheets are linked in a dashboard.</a:t>
            </a:r>
          </a:p>
          <a:p>
            <a:endParaRPr lang="en-US" dirty="0"/>
          </a:p>
        </p:txBody>
      </p:sp>
    </p:spTree>
    <p:extLst>
      <p:ext uri="{BB962C8B-B14F-4D97-AF65-F5344CB8AC3E}">
        <p14:creationId xmlns:p14="http://schemas.microsoft.com/office/powerpoint/2010/main" val="1317445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5C14-3606-44D1-8F39-13B3B48BC5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F0F90D-2885-4567-991E-F20758D2868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935E53B-1336-42F8-BD81-6372536E527C}"/>
              </a:ext>
            </a:extLst>
          </p:cNvPr>
          <p:cNvPicPr>
            <a:picLocks noChangeAspect="1"/>
          </p:cNvPicPr>
          <p:nvPr/>
        </p:nvPicPr>
        <p:blipFill>
          <a:blip r:embed="rId2"/>
          <a:stretch>
            <a:fillRect/>
          </a:stretch>
        </p:blipFill>
        <p:spPr>
          <a:xfrm>
            <a:off x="0" y="-9525"/>
            <a:ext cx="12192000" cy="6858000"/>
          </a:xfrm>
          <a:prstGeom prst="rect">
            <a:avLst/>
          </a:prstGeom>
        </p:spPr>
      </p:pic>
    </p:spTree>
    <p:extLst>
      <p:ext uri="{BB962C8B-B14F-4D97-AF65-F5344CB8AC3E}">
        <p14:creationId xmlns:p14="http://schemas.microsoft.com/office/powerpoint/2010/main" val="3653533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D3D3C-C7F4-4D61-9EBD-1C29BFB42701}"/>
              </a:ext>
            </a:extLst>
          </p:cNvPr>
          <p:cNvSpPr>
            <a:spLocks noGrp="1"/>
          </p:cNvSpPr>
          <p:nvPr>
            <p:ph type="title"/>
          </p:nvPr>
        </p:nvSpPr>
        <p:spPr>
          <a:xfrm>
            <a:off x="838200" y="365125"/>
            <a:ext cx="10515600" cy="6283325"/>
          </a:xfrm>
        </p:spPr>
        <p:txBody>
          <a:bodyPr>
            <a:normAutofit fontScale="90000"/>
          </a:bodyPr>
          <a:lstStyle/>
          <a:p>
            <a:r>
              <a:rPr lang="en-US" dirty="0"/>
              <a:t>Pre Designing the layout with help of Objects</a:t>
            </a:r>
            <a:br>
              <a:rPr lang="en-US" dirty="0"/>
            </a:br>
            <a:br>
              <a:rPr lang="en-US" dirty="0"/>
            </a:br>
            <a:r>
              <a:rPr lang="en-US" dirty="0"/>
              <a:t>Show Dashboard Title</a:t>
            </a:r>
            <a:br>
              <a:rPr lang="en-US" dirty="0"/>
            </a:br>
            <a:r>
              <a:rPr lang="en-US" dirty="0"/>
              <a:t>Horizontal and Vertical</a:t>
            </a:r>
            <a:br>
              <a:rPr lang="en-US" dirty="0"/>
            </a:br>
            <a:r>
              <a:rPr lang="en-US" dirty="0"/>
              <a:t>Floating and Tiled</a:t>
            </a:r>
            <a:br>
              <a:rPr lang="en-US" dirty="0"/>
            </a:br>
            <a:r>
              <a:rPr lang="en-US" dirty="0"/>
              <a:t>Text</a:t>
            </a:r>
            <a:br>
              <a:rPr lang="en-US" dirty="0"/>
            </a:br>
            <a:r>
              <a:rPr lang="en-US" dirty="0"/>
              <a:t>Image</a:t>
            </a:r>
            <a:br>
              <a:rPr lang="en-US" dirty="0"/>
            </a:br>
            <a:r>
              <a:rPr lang="en-US" dirty="0"/>
              <a:t>Web Page</a:t>
            </a:r>
            <a:br>
              <a:rPr lang="en-US" dirty="0"/>
            </a:br>
            <a:r>
              <a:rPr lang="en-US" dirty="0"/>
              <a:t>Blank </a:t>
            </a:r>
            <a:br>
              <a:rPr lang="en-US" dirty="0"/>
            </a:br>
            <a:r>
              <a:rPr lang="en-US" dirty="0"/>
              <a:t>Button</a:t>
            </a:r>
            <a:br>
              <a:rPr lang="en-US" dirty="0"/>
            </a:br>
            <a:r>
              <a:rPr lang="en-US" dirty="0"/>
              <a:t>Extension</a:t>
            </a:r>
          </a:p>
        </p:txBody>
      </p:sp>
    </p:spTree>
    <p:extLst>
      <p:ext uri="{BB962C8B-B14F-4D97-AF65-F5344CB8AC3E}">
        <p14:creationId xmlns:p14="http://schemas.microsoft.com/office/powerpoint/2010/main" val="1908795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B235-1847-4D00-B04A-0A87BE1FAAA6}"/>
              </a:ext>
            </a:extLst>
          </p:cNvPr>
          <p:cNvSpPr>
            <a:spLocks noGrp="1"/>
          </p:cNvSpPr>
          <p:nvPr>
            <p:ph type="title"/>
          </p:nvPr>
        </p:nvSpPr>
        <p:spPr/>
        <p:txBody>
          <a:bodyPr/>
          <a:lstStyle/>
          <a:p>
            <a:r>
              <a:rPr lang="en-US" dirty="0"/>
              <a:t>Dashboard Objects</a:t>
            </a:r>
          </a:p>
        </p:txBody>
      </p:sp>
      <p:pic>
        <p:nvPicPr>
          <p:cNvPr id="4" name="Content Placeholder 3">
            <a:extLst>
              <a:ext uri="{FF2B5EF4-FFF2-40B4-BE49-F238E27FC236}">
                <a16:creationId xmlns:a16="http://schemas.microsoft.com/office/drawing/2014/main" id="{F3486665-FF69-4F33-811F-D0C63AE6A6BA}"/>
              </a:ext>
            </a:extLst>
          </p:cNvPr>
          <p:cNvPicPr>
            <a:picLocks noGrp="1" noChangeAspect="1"/>
          </p:cNvPicPr>
          <p:nvPr>
            <p:ph idx="1"/>
          </p:nvPr>
        </p:nvPicPr>
        <p:blipFill>
          <a:blip r:embed="rId2"/>
          <a:stretch>
            <a:fillRect/>
          </a:stretch>
        </p:blipFill>
        <p:spPr>
          <a:xfrm>
            <a:off x="5617210" y="1315244"/>
            <a:ext cx="6290310" cy="5098462"/>
          </a:xfrm>
          <a:prstGeom prst="rect">
            <a:avLst/>
          </a:prstGeom>
        </p:spPr>
      </p:pic>
    </p:spTree>
    <p:extLst>
      <p:ext uri="{BB962C8B-B14F-4D97-AF65-F5344CB8AC3E}">
        <p14:creationId xmlns:p14="http://schemas.microsoft.com/office/powerpoint/2010/main" val="3576293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5579A-FA31-43A9-80BD-EFB288C1BC8D}"/>
              </a:ext>
            </a:extLst>
          </p:cNvPr>
          <p:cNvSpPr>
            <a:spLocks noGrp="1"/>
          </p:cNvSpPr>
          <p:nvPr>
            <p:ph type="title"/>
          </p:nvPr>
        </p:nvSpPr>
        <p:spPr/>
        <p:txBody>
          <a:bodyPr/>
          <a:lstStyle/>
          <a:p>
            <a:r>
              <a:rPr lang="en-US" dirty="0"/>
              <a:t>Dashboard Size</a:t>
            </a:r>
          </a:p>
        </p:txBody>
      </p:sp>
      <p:pic>
        <p:nvPicPr>
          <p:cNvPr id="4" name="Content Placeholder 3">
            <a:extLst>
              <a:ext uri="{FF2B5EF4-FFF2-40B4-BE49-F238E27FC236}">
                <a16:creationId xmlns:a16="http://schemas.microsoft.com/office/drawing/2014/main" id="{43481A6D-51FD-48A9-B5EE-D7C9E00177C1}"/>
              </a:ext>
            </a:extLst>
          </p:cNvPr>
          <p:cNvPicPr>
            <a:picLocks noGrp="1" noChangeAspect="1"/>
          </p:cNvPicPr>
          <p:nvPr>
            <p:ph idx="1"/>
          </p:nvPr>
        </p:nvPicPr>
        <p:blipFill>
          <a:blip r:embed="rId2"/>
          <a:stretch>
            <a:fillRect/>
          </a:stretch>
        </p:blipFill>
        <p:spPr>
          <a:xfrm>
            <a:off x="1466850" y="1921907"/>
            <a:ext cx="8582731" cy="4827786"/>
          </a:xfrm>
          <a:prstGeom prst="rect">
            <a:avLst/>
          </a:prstGeom>
        </p:spPr>
      </p:pic>
      <p:sp>
        <p:nvSpPr>
          <p:cNvPr id="6" name="TextBox 5">
            <a:extLst>
              <a:ext uri="{FF2B5EF4-FFF2-40B4-BE49-F238E27FC236}">
                <a16:creationId xmlns:a16="http://schemas.microsoft.com/office/drawing/2014/main" id="{4E3AE8B5-1B64-49D4-946E-C640E64C9C1B}"/>
              </a:ext>
            </a:extLst>
          </p:cNvPr>
          <p:cNvSpPr txBox="1"/>
          <p:nvPr/>
        </p:nvSpPr>
        <p:spPr>
          <a:xfrm>
            <a:off x="1466850" y="1428750"/>
            <a:ext cx="8239125" cy="369332"/>
          </a:xfrm>
          <a:prstGeom prst="rect">
            <a:avLst/>
          </a:prstGeom>
          <a:noFill/>
        </p:spPr>
        <p:txBody>
          <a:bodyPr wrap="square" rtlCol="0">
            <a:spAutoFit/>
          </a:bodyPr>
          <a:lstStyle/>
          <a:p>
            <a:r>
              <a:rPr lang="en-US" dirty="0"/>
              <a:t>You can check Your Laptop’s Resolution, to set the perfect Resolution.</a:t>
            </a:r>
          </a:p>
        </p:txBody>
      </p:sp>
    </p:spTree>
    <p:extLst>
      <p:ext uri="{BB962C8B-B14F-4D97-AF65-F5344CB8AC3E}">
        <p14:creationId xmlns:p14="http://schemas.microsoft.com/office/powerpoint/2010/main" val="880743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447E-234D-4805-B74A-50BA0BA1AA87}"/>
              </a:ext>
            </a:extLst>
          </p:cNvPr>
          <p:cNvSpPr>
            <a:spLocks noGrp="1"/>
          </p:cNvSpPr>
          <p:nvPr>
            <p:ph type="title"/>
          </p:nvPr>
        </p:nvSpPr>
        <p:spPr/>
        <p:txBody>
          <a:bodyPr/>
          <a:lstStyle/>
          <a:p>
            <a:r>
              <a:rPr lang="en-US" dirty="0"/>
              <a:t>Tableau Dashboard</a:t>
            </a:r>
          </a:p>
        </p:txBody>
      </p:sp>
      <p:sp>
        <p:nvSpPr>
          <p:cNvPr id="3" name="Content Placeholder 2">
            <a:extLst>
              <a:ext uri="{FF2B5EF4-FFF2-40B4-BE49-F238E27FC236}">
                <a16:creationId xmlns:a16="http://schemas.microsoft.com/office/drawing/2014/main" id="{92CBB7CA-D2F0-4B4F-964D-621AAA0DF142}"/>
              </a:ext>
            </a:extLst>
          </p:cNvPr>
          <p:cNvSpPr>
            <a:spLocks noGrp="1"/>
          </p:cNvSpPr>
          <p:nvPr>
            <p:ph idx="1"/>
          </p:nvPr>
        </p:nvSpPr>
        <p:spPr/>
        <p:txBody>
          <a:bodyPr>
            <a:normAutofit/>
          </a:bodyPr>
          <a:lstStyle/>
          <a:p>
            <a:r>
              <a:rPr lang="en-US" dirty="0"/>
              <a:t>A dashboard is a consolidated display of many worksheets and related information in a single place. </a:t>
            </a:r>
          </a:p>
          <a:p>
            <a:endParaRPr lang="en-US" dirty="0"/>
          </a:p>
          <a:p>
            <a:r>
              <a:rPr lang="en-US" dirty="0"/>
              <a:t>It is used to compare and monitor a variety of data simultaneously.</a:t>
            </a:r>
          </a:p>
          <a:p>
            <a:endParaRPr lang="en-US" dirty="0"/>
          </a:p>
          <a:p>
            <a:r>
              <a:rPr lang="en-US" dirty="0"/>
              <a:t>The different data views are displayed all at once.</a:t>
            </a:r>
          </a:p>
          <a:p>
            <a:endParaRPr lang="en-US" dirty="0"/>
          </a:p>
          <a:p>
            <a:endParaRPr lang="en-US" dirty="0"/>
          </a:p>
          <a:p>
            <a:endParaRPr lang="en-US" dirty="0"/>
          </a:p>
        </p:txBody>
      </p:sp>
    </p:spTree>
    <p:extLst>
      <p:ext uri="{BB962C8B-B14F-4D97-AF65-F5344CB8AC3E}">
        <p14:creationId xmlns:p14="http://schemas.microsoft.com/office/powerpoint/2010/main" val="2994890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3D886-19F5-4957-A6B2-9099132470DF}"/>
              </a:ext>
            </a:extLst>
          </p:cNvPr>
          <p:cNvSpPr>
            <a:spLocks noGrp="1"/>
          </p:cNvSpPr>
          <p:nvPr>
            <p:ph type="title"/>
          </p:nvPr>
        </p:nvSpPr>
        <p:spPr/>
        <p:txBody>
          <a:bodyPr/>
          <a:lstStyle/>
          <a:p>
            <a:r>
              <a:rPr lang="en-US" dirty="0"/>
              <a:t>Horizontal Option</a:t>
            </a:r>
          </a:p>
        </p:txBody>
      </p:sp>
      <p:pic>
        <p:nvPicPr>
          <p:cNvPr id="7" name="Content Placeholder 6">
            <a:extLst>
              <a:ext uri="{FF2B5EF4-FFF2-40B4-BE49-F238E27FC236}">
                <a16:creationId xmlns:a16="http://schemas.microsoft.com/office/drawing/2014/main" id="{96503761-0EDF-4B96-B818-EE901E86B632}"/>
              </a:ext>
            </a:extLst>
          </p:cNvPr>
          <p:cNvPicPr>
            <a:picLocks noGrp="1" noChangeAspect="1"/>
          </p:cNvPicPr>
          <p:nvPr>
            <p:ph idx="1"/>
          </p:nvPr>
        </p:nvPicPr>
        <p:blipFill>
          <a:blip r:embed="rId2"/>
          <a:stretch>
            <a:fillRect/>
          </a:stretch>
        </p:blipFill>
        <p:spPr>
          <a:xfrm>
            <a:off x="2113843" y="1600795"/>
            <a:ext cx="8697031" cy="4892080"/>
          </a:xfrm>
          <a:prstGeom prst="rect">
            <a:avLst/>
          </a:prstGeom>
        </p:spPr>
      </p:pic>
    </p:spTree>
    <p:extLst>
      <p:ext uri="{BB962C8B-B14F-4D97-AF65-F5344CB8AC3E}">
        <p14:creationId xmlns:p14="http://schemas.microsoft.com/office/powerpoint/2010/main" val="3077270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5BEAC-995D-49C8-BE25-8E6A91357178}"/>
              </a:ext>
            </a:extLst>
          </p:cNvPr>
          <p:cNvSpPr>
            <a:spLocks noGrp="1"/>
          </p:cNvSpPr>
          <p:nvPr>
            <p:ph type="title"/>
          </p:nvPr>
        </p:nvSpPr>
        <p:spPr/>
        <p:txBody>
          <a:bodyPr/>
          <a:lstStyle/>
          <a:p>
            <a:r>
              <a:rPr lang="en-US" dirty="0"/>
              <a:t>Vertical Option</a:t>
            </a:r>
          </a:p>
        </p:txBody>
      </p:sp>
      <p:pic>
        <p:nvPicPr>
          <p:cNvPr id="7" name="Content Placeholder 6">
            <a:extLst>
              <a:ext uri="{FF2B5EF4-FFF2-40B4-BE49-F238E27FC236}">
                <a16:creationId xmlns:a16="http://schemas.microsoft.com/office/drawing/2014/main" id="{84488E8A-9796-4755-942E-29404B0D40A2}"/>
              </a:ext>
            </a:extLst>
          </p:cNvPr>
          <p:cNvPicPr>
            <a:picLocks noGrp="1" noChangeAspect="1"/>
          </p:cNvPicPr>
          <p:nvPr>
            <p:ph idx="1"/>
          </p:nvPr>
        </p:nvPicPr>
        <p:blipFill>
          <a:blip r:embed="rId2"/>
          <a:stretch>
            <a:fillRect/>
          </a:stretch>
        </p:blipFill>
        <p:spPr>
          <a:xfrm>
            <a:off x="1820192" y="1690688"/>
            <a:ext cx="8551616" cy="4810284"/>
          </a:xfrm>
          <a:prstGeom prst="rect">
            <a:avLst/>
          </a:prstGeom>
        </p:spPr>
      </p:pic>
    </p:spTree>
    <p:extLst>
      <p:ext uri="{BB962C8B-B14F-4D97-AF65-F5344CB8AC3E}">
        <p14:creationId xmlns:p14="http://schemas.microsoft.com/office/powerpoint/2010/main" val="665816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AE46-963E-4653-BC39-7FCD5B413D84}"/>
              </a:ext>
            </a:extLst>
          </p:cNvPr>
          <p:cNvSpPr>
            <a:spLocks noGrp="1"/>
          </p:cNvSpPr>
          <p:nvPr>
            <p:ph type="title"/>
          </p:nvPr>
        </p:nvSpPr>
        <p:spPr/>
        <p:txBody>
          <a:bodyPr/>
          <a:lstStyle/>
          <a:p>
            <a:r>
              <a:rPr lang="en-US" dirty="0"/>
              <a:t>Adding Text..!</a:t>
            </a:r>
          </a:p>
        </p:txBody>
      </p:sp>
      <p:pic>
        <p:nvPicPr>
          <p:cNvPr id="4" name="Content Placeholder 3">
            <a:extLst>
              <a:ext uri="{FF2B5EF4-FFF2-40B4-BE49-F238E27FC236}">
                <a16:creationId xmlns:a16="http://schemas.microsoft.com/office/drawing/2014/main" id="{3695A8E2-1523-462A-B680-5C573DAFE27A}"/>
              </a:ext>
            </a:extLst>
          </p:cNvPr>
          <p:cNvPicPr>
            <a:picLocks noGrp="1" noChangeAspect="1"/>
          </p:cNvPicPr>
          <p:nvPr>
            <p:ph idx="1"/>
          </p:nvPr>
        </p:nvPicPr>
        <p:blipFill>
          <a:blip r:embed="rId2"/>
          <a:stretch>
            <a:fillRect/>
          </a:stretch>
        </p:blipFill>
        <p:spPr>
          <a:xfrm>
            <a:off x="1723672" y="1492249"/>
            <a:ext cx="8744656" cy="4918869"/>
          </a:xfrm>
          <a:prstGeom prst="rect">
            <a:avLst/>
          </a:prstGeom>
        </p:spPr>
      </p:pic>
    </p:spTree>
    <p:extLst>
      <p:ext uri="{BB962C8B-B14F-4D97-AF65-F5344CB8AC3E}">
        <p14:creationId xmlns:p14="http://schemas.microsoft.com/office/powerpoint/2010/main" val="1405979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468B-94DC-434F-8ABC-E858D85B24EE}"/>
              </a:ext>
            </a:extLst>
          </p:cNvPr>
          <p:cNvSpPr>
            <a:spLocks noGrp="1"/>
          </p:cNvSpPr>
          <p:nvPr>
            <p:ph type="title"/>
          </p:nvPr>
        </p:nvSpPr>
        <p:spPr/>
        <p:txBody>
          <a:bodyPr/>
          <a:lstStyle/>
          <a:p>
            <a:r>
              <a:rPr lang="en-US" dirty="0"/>
              <a:t>Adding Image..!</a:t>
            </a:r>
          </a:p>
        </p:txBody>
      </p:sp>
      <p:pic>
        <p:nvPicPr>
          <p:cNvPr id="4" name="Content Placeholder 3">
            <a:extLst>
              <a:ext uri="{FF2B5EF4-FFF2-40B4-BE49-F238E27FC236}">
                <a16:creationId xmlns:a16="http://schemas.microsoft.com/office/drawing/2014/main" id="{83492EF8-A465-4778-9423-FF57A1679CA4}"/>
              </a:ext>
            </a:extLst>
          </p:cNvPr>
          <p:cNvPicPr>
            <a:picLocks noGrp="1" noChangeAspect="1"/>
          </p:cNvPicPr>
          <p:nvPr>
            <p:ph idx="1"/>
          </p:nvPr>
        </p:nvPicPr>
        <p:blipFill>
          <a:blip r:embed="rId2"/>
          <a:stretch>
            <a:fillRect/>
          </a:stretch>
        </p:blipFill>
        <p:spPr>
          <a:xfrm>
            <a:off x="1723672" y="1330324"/>
            <a:ext cx="8744656" cy="4918869"/>
          </a:xfrm>
          <a:prstGeom prst="rect">
            <a:avLst/>
          </a:prstGeom>
        </p:spPr>
      </p:pic>
    </p:spTree>
    <p:extLst>
      <p:ext uri="{BB962C8B-B14F-4D97-AF65-F5344CB8AC3E}">
        <p14:creationId xmlns:p14="http://schemas.microsoft.com/office/powerpoint/2010/main" val="929187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4CCD-1853-4E87-8F56-E8857C6EBB5E}"/>
              </a:ext>
            </a:extLst>
          </p:cNvPr>
          <p:cNvSpPr>
            <a:spLocks noGrp="1"/>
          </p:cNvSpPr>
          <p:nvPr>
            <p:ph type="title"/>
          </p:nvPr>
        </p:nvSpPr>
        <p:spPr/>
        <p:txBody>
          <a:bodyPr/>
          <a:lstStyle/>
          <a:p>
            <a:r>
              <a:rPr lang="en-US" dirty="0"/>
              <a:t>Adding Webpage..!</a:t>
            </a:r>
          </a:p>
        </p:txBody>
      </p:sp>
      <p:sp>
        <p:nvSpPr>
          <p:cNvPr id="3" name="Content Placeholder 2">
            <a:extLst>
              <a:ext uri="{FF2B5EF4-FFF2-40B4-BE49-F238E27FC236}">
                <a16:creationId xmlns:a16="http://schemas.microsoft.com/office/drawing/2014/main" id="{A057C3BC-9083-4A97-8431-EA313088D935}"/>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CE32D176-4CCD-4E79-A237-D78E21608FB8}"/>
              </a:ext>
            </a:extLst>
          </p:cNvPr>
          <p:cNvPicPr>
            <a:picLocks noChangeAspect="1"/>
          </p:cNvPicPr>
          <p:nvPr/>
        </p:nvPicPr>
        <p:blipFill>
          <a:blip r:embed="rId2"/>
          <a:stretch>
            <a:fillRect/>
          </a:stretch>
        </p:blipFill>
        <p:spPr>
          <a:xfrm>
            <a:off x="1304925" y="1327150"/>
            <a:ext cx="9258300" cy="5207794"/>
          </a:xfrm>
          <a:prstGeom prst="rect">
            <a:avLst/>
          </a:prstGeom>
        </p:spPr>
      </p:pic>
    </p:spTree>
    <p:extLst>
      <p:ext uri="{BB962C8B-B14F-4D97-AF65-F5344CB8AC3E}">
        <p14:creationId xmlns:p14="http://schemas.microsoft.com/office/powerpoint/2010/main" val="4219084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40745-15D9-477C-BD60-39EFC214852F}"/>
              </a:ext>
            </a:extLst>
          </p:cNvPr>
          <p:cNvSpPr>
            <a:spLocks noGrp="1"/>
          </p:cNvSpPr>
          <p:nvPr>
            <p:ph type="title"/>
          </p:nvPr>
        </p:nvSpPr>
        <p:spPr/>
        <p:txBody>
          <a:bodyPr/>
          <a:lstStyle/>
          <a:p>
            <a:r>
              <a:rPr lang="en-US" dirty="0"/>
              <a:t>Adding Button..!</a:t>
            </a:r>
          </a:p>
        </p:txBody>
      </p:sp>
      <p:pic>
        <p:nvPicPr>
          <p:cNvPr id="4" name="Content Placeholder 3">
            <a:extLst>
              <a:ext uri="{FF2B5EF4-FFF2-40B4-BE49-F238E27FC236}">
                <a16:creationId xmlns:a16="http://schemas.microsoft.com/office/drawing/2014/main" id="{73AADC51-87DB-4163-94DF-7C942137A50C}"/>
              </a:ext>
            </a:extLst>
          </p:cNvPr>
          <p:cNvPicPr>
            <a:picLocks noGrp="1" noChangeAspect="1"/>
          </p:cNvPicPr>
          <p:nvPr>
            <p:ph idx="1"/>
          </p:nvPr>
        </p:nvPicPr>
        <p:blipFill>
          <a:blip r:embed="rId2"/>
          <a:stretch>
            <a:fillRect/>
          </a:stretch>
        </p:blipFill>
        <p:spPr>
          <a:xfrm>
            <a:off x="2018593" y="1690688"/>
            <a:ext cx="8297333" cy="4667250"/>
          </a:xfrm>
          <a:prstGeom prst="rect">
            <a:avLst/>
          </a:prstGeom>
        </p:spPr>
      </p:pic>
    </p:spTree>
    <p:extLst>
      <p:ext uri="{BB962C8B-B14F-4D97-AF65-F5344CB8AC3E}">
        <p14:creationId xmlns:p14="http://schemas.microsoft.com/office/powerpoint/2010/main" val="755914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05125-2010-4836-81C9-0DEFE7C0FE77}"/>
              </a:ext>
            </a:extLst>
          </p:cNvPr>
          <p:cNvSpPr>
            <a:spLocks noGrp="1"/>
          </p:cNvSpPr>
          <p:nvPr>
            <p:ph type="title"/>
          </p:nvPr>
        </p:nvSpPr>
        <p:spPr/>
        <p:txBody>
          <a:bodyPr/>
          <a:lstStyle/>
          <a:p>
            <a:r>
              <a:rPr lang="en-US" dirty="0"/>
              <a:t>What is a Tableau Dashboard Extension</a:t>
            </a:r>
          </a:p>
        </p:txBody>
      </p:sp>
      <p:sp>
        <p:nvSpPr>
          <p:cNvPr id="3" name="Content Placeholder 2">
            <a:extLst>
              <a:ext uri="{FF2B5EF4-FFF2-40B4-BE49-F238E27FC236}">
                <a16:creationId xmlns:a16="http://schemas.microsoft.com/office/drawing/2014/main" id="{E27D589B-F242-4D3A-A6CE-7D5801292404}"/>
              </a:ext>
            </a:extLst>
          </p:cNvPr>
          <p:cNvSpPr>
            <a:spLocks noGrp="1"/>
          </p:cNvSpPr>
          <p:nvPr>
            <p:ph idx="1"/>
          </p:nvPr>
        </p:nvSpPr>
        <p:spPr/>
        <p:txBody>
          <a:bodyPr>
            <a:normAutofit lnSpcReduction="10000"/>
          </a:bodyPr>
          <a:lstStyle/>
          <a:p>
            <a:r>
              <a:rPr lang="en-US" dirty="0"/>
              <a:t>Tableau dashboard extensions are web applications that have two-way communication with the dashboard. </a:t>
            </a:r>
          </a:p>
          <a:p>
            <a:r>
              <a:rPr lang="en-US" dirty="0"/>
              <a:t>Dashboard extensions enable all sorts of scenarios, like letting you integrate Tableau with custom applications, making possible for you to modify the data for a viz, or even creating custom visualizations inside the dashboard. </a:t>
            </a:r>
          </a:p>
          <a:p>
            <a:r>
              <a:rPr lang="en-US" dirty="0"/>
              <a:t>A dashboard extension is just one type of extension that can be built using the Tableau Extensions API.</a:t>
            </a:r>
          </a:p>
          <a:p>
            <a:endParaRPr lang="en-US" dirty="0"/>
          </a:p>
          <a:p>
            <a:r>
              <a:rPr lang="en-US" dirty="0">
                <a:hlinkClick r:id="rId2"/>
              </a:rPr>
              <a:t>https://tableau.github.io/extensions-api/docs/trex_getstarted.html</a:t>
            </a:r>
            <a:endParaRPr lang="en-US" dirty="0"/>
          </a:p>
          <a:p>
            <a:endParaRPr lang="en-US" dirty="0"/>
          </a:p>
        </p:txBody>
      </p:sp>
    </p:spTree>
    <p:extLst>
      <p:ext uri="{BB962C8B-B14F-4D97-AF65-F5344CB8AC3E}">
        <p14:creationId xmlns:p14="http://schemas.microsoft.com/office/powerpoint/2010/main" val="2584354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6CA5-2D87-4D30-9543-FC2CD9200197}"/>
              </a:ext>
            </a:extLst>
          </p:cNvPr>
          <p:cNvSpPr>
            <a:spLocks noGrp="1"/>
          </p:cNvSpPr>
          <p:nvPr>
            <p:ph type="title"/>
          </p:nvPr>
        </p:nvSpPr>
        <p:spPr/>
        <p:txBody>
          <a:bodyPr/>
          <a:lstStyle/>
          <a:p>
            <a:r>
              <a:rPr lang="en-US" dirty="0"/>
              <a:t>Key Points..!</a:t>
            </a:r>
          </a:p>
        </p:txBody>
      </p:sp>
      <p:sp>
        <p:nvSpPr>
          <p:cNvPr id="3" name="Content Placeholder 2">
            <a:extLst>
              <a:ext uri="{FF2B5EF4-FFF2-40B4-BE49-F238E27FC236}">
                <a16:creationId xmlns:a16="http://schemas.microsoft.com/office/drawing/2014/main" id="{6C36AABD-91EF-4AA9-8B7D-589962C07F9E}"/>
              </a:ext>
            </a:extLst>
          </p:cNvPr>
          <p:cNvSpPr>
            <a:spLocks noGrp="1"/>
          </p:cNvSpPr>
          <p:nvPr>
            <p:ph idx="1"/>
          </p:nvPr>
        </p:nvSpPr>
        <p:spPr/>
        <p:txBody>
          <a:bodyPr/>
          <a:lstStyle/>
          <a:p>
            <a:r>
              <a:rPr lang="en-US" dirty="0"/>
              <a:t>When creating a new dashboard, data pane is replaced with a list of worksheets .</a:t>
            </a:r>
          </a:p>
          <a:p>
            <a:r>
              <a:rPr lang="en-US" dirty="0"/>
              <a:t>Objects can be added by simply dragging them over to the dashboard.</a:t>
            </a:r>
          </a:p>
          <a:p>
            <a:r>
              <a:rPr lang="en-US" dirty="0"/>
              <a:t>By default, objects are added as “Tiled” and can be changed to “Floating” to allow overlap.</a:t>
            </a:r>
          </a:p>
          <a:p>
            <a:r>
              <a:rPr lang="en-US" dirty="0"/>
              <a:t>Tiled objects are best for adding worksheets to a dashboard .</a:t>
            </a:r>
          </a:p>
          <a:p>
            <a:r>
              <a:rPr lang="en-US" dirty="0"/>
              <a:t>Floating can be used with other dashboard objects.</a:t>
            </a:r>
          </a:p>
        </p:txBody>
      </p:sp>
    </p:spTree>
    <p:extLst>
      <p:ext uri="{BB962C8B-B14F-4D97-AF65-F5344CB8AC3E}">
        <p14:creationId xmlns:p14="http://schemas.microsoft.com/office/powerpoint/2010/main" val="2397622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F724-893E-4B87-B49D-39271501068B}"/>
              </a:ext>
            </a:extLst>
          </p:cNvPr>
          <p:cNvSpPr>
            <a:spLocks noGrp="1"/>
          </p:cNvSpPr>
          <p:nvPr>
            <p:ph type="title"/>
          </p:nvPr>
        </p:nvSpPr>
        <p:spPr/>
        <p:txBody>
          <a:bodyPr/>
          <a:lstStyle/>
          <a:p>
            <a:r>
              <a:rPr lang="en-US" dirty="0"/>
              <a:t>Tableau - Forecasting</a:t>
            </a:r>
          </a:p>
        </p:txBody>
      </p:sp>
      <p:sp>
        <p:nvSpPr>
          <p:cNvPr id="3" name="Content Placeholder 2">
            <a:extLst>
              <a:ext uri="{FF2B5EF4-FFF2-40B4-BE49-F238E27FC236}">
                <a16:creationId xmlns:a16="http://schemas.microsoft.com/office/drawing/2014/main" id="{8D52FA2B-58FD-453F-8BC7-07194D424C98}"/>
              </a:ext>
            </a:extLst>
          </p:cNvPr>
          <p:cNvSpPr>
            <a:spLocks noGrp="1"/>
          </p:cNvSpPr>
          <p:nvPr>
            <p:ph idx="1"/>
          </p:nvPr>
        </p:nvSpPr>
        <p:spPr/>
        <p:txBody>
          <a:bodyPr>
            <a:normAutofit fontScale="92500"/>
          </a:bodyPr>
          <a:lstStyle/>
          <a:p>
            <a:r>
              <a:rPr lang="en-US" dirty="0"/>
              <a:t>Forecasting is about predicting the future value of a measure. </a:t>
            </a:r>
          </a:p>
          <a:p>
            <a:endParaRPr lang="en-US" dirty="0"/>
          </a:p>
          <a:p>
            <a:r>
              <a:rPr lang="en-US" dirty="0"/>
              <a:t>There are many mathematical models for forecasting. Tableau uses the model known as </a:t>
            </a:r>
            <a:r>
              <a:rPr lang="en-US" b="1" dirty="0"/>
              <a:t>exponential smoothing</a:t>
            </a:r>
            <a:r>
              <a:rPr lang="en-US" dirty="0"/>
              <a:t>.</a:t>
            </a:r>
          </a:p>
          <a:p>
            <a:endParaRPr lang="en-US" dirty="0"/>
          </a:p>
          <a:p>
            <a:r>
              <a:rPr lang="en-US" dirty="0"/>
              <a:t>In exponential smoothing, recent observations are given relatively more weight than older observations. These models capture the evolving trend or seasonality of the data and extrapolate them into the future. </a:t>
            </a:r>
          </a:p>
          <a:p>
            <a:r>
              <a:rPr lang="en-US" dirty="0"/>
              <a:t>The result of a forecast can also become a field in the visualization created.</a:t>
            </a:r>
          </a:p>
        </p:txBody>
      </p:sp>
    </p:spTree>
    <p:extLst>
      <p:ext uri="{BB962C8B-B14F-4D97-AF65-F5344CB8AC3E}">
        <p14:creationId xmlns:p14="http://schemas.microsoft.com/office/powerpoint/2010/main" val="613418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7958E-CD0F-4BDB-9C34-5AA2A8F090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67A177-9BE8-4012-A23C-8B02618DD84F}"/>
              </a:ext>
            </a:extLst>
          </p:cNvPr>
          <p:cNvSpPr>
            <a:spLocks noGrp="1"/>
          </p:cNvSpPr>
          <p:nvPr>
            <p:ph idx="1"/>
          </p:nvPr>
        </p:nvSpPr>
        <p:spPr/>
        <p:txBody>
          <a:bodyPr/>
          <a:lstStyle/>
          <a:p>
            <a:r>
              <a:rPr lang="en-US" b="1" dirty="0"/>
              <a:t>Step 1</a:t>
            </a:r>
            <a:r>
              <a:rPr lang="en-US" dirty="0"/>
              <a:t> − Create a line chart with Order Date (Year) in the columns shelf and Sales in the Rows shelf. Go to the Analysis tab as shown in the following screenshot and click Forecast under Model category.</a:t>
            </a:r>
          </a:p>
        </p:txBody>
      </p:sp>
    </p:spTree>
    <p:extLst>
      <p:ext uri="{BB962C8B-B14F-4D97-AF65-F5344CB8AC3E}">
        <p14:creationId xmlns:p14="http://schemas.microsoft.com/office/powerpoint/2010/main" val="996834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8B357-B0C7-4D8D-86A4-8B089C91F09D}"/>
              </a:ext>
            </a:extLst>
          </p:cNvPr>
          <p:cNvSpPr>
            <a:spLocks noGrp="1"/>
          </p:cNvSpPr>
          <p:nvPr>
            <p:ph type="title"/>
          </p:nvPr>
        </p:nvSpPr>
        <p:spPr/>
        <p:txBody>
          <a:bodyPr>
            <a:normAutofit/>
          </a:bodyPr>
          <a:lstStyle/>
          <a:p>
            <a:endParaRPr lang="en-US" dirty="0"/>
          </a:p>
        </p:txBody>
      </p:sp>
      <p:sp>
        <p:nvSpPr>
          <p:cNvPr id="3" name="Content Placeholder 2">
            <a:extLst>
              <a:ext uri="{FF2B5EF4-FFF2-40B4-BE49-F238E27FC236}">
                <a16:creationId xmlns:a16="http://schemas.microsoft.com/office/drawing/2014/main" id="{257B8F4D-959B-4010-810B-393A4F29ECC4}"/>
              </a:ext>
            </a:extLst>
          </p:cNvPr>
          <p:cNvSpPr>
            <a:spLocks noGrp="1"/>
          </p:cNvSpPr>
          <p:nvPr>
            <p:ph idx="1"/>
          </p:nvPr>
        </p:nvSpPr>
        <p:spPr/>
        <p:txBody>
          <a:bodyPr/>
          <a:lstStyle/>
          <a:p>
            <a:r>
              <a:rPr lang="en-US" dirty="0"/>
              <a:t>Dashboards are shown as tabs at the bottom of the workbook and they usually get updated with the most recent data from the data source.</a:t>
            </a:r>
          </a:p>
          <a:p>
            <a:pPr marL="0" indent="0">
              <a:buNone/>
            </a:pPr>
            <a:endParaRPr lang="en-US" dirty="0"/>
          </a:p>
          <a:p>
            <a:r>
              <a:rPr lang="en-US" dirty="0"/>
              <a:t>While creating a dashboard, you can add views from any worksheet in the workbook along with many supporting objects such as </a:t>
            </a:r>
          </a:p>
          <a:p>
            <a:pPr lvl="1"/>
            <a:r>
              <a:rPr lang="en-US" dirty="0"/>
              <a:t>Text areas</a:t>
            </a:r>
          </a:p>
          <a:p>
            <a:pPr lvl="1"/>
            <a:r>
              <a:rPr lang="en-US" dirty="0"/>
              <a:t>Web pages</a:t>
            </a:r>
          </a:p>
          <a:p>
            <a:pPr lvl="1"/>
            <a:r>
              <a:rPr lang="en-US" dirty="0"/>
              <a:t>Images.</a:t>
            </a:r>
          </a:p>
        </p:txBody>
      </p:sp>
    </p:spTree>
    <p:extLst>
      <p:ext uri="{BB962C8B-B14F-4D97-AF65-F5344CB8AC3E}">
        <p14:creationId xmlns:p14="http://schemas.microsoft.com/office/powerpoint/2010/main" val="2325996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5F90-899E-4B39-9F0E-A80DA0FEC69D}"/>
              </a:ext>
            </a:extLst>
          </p:cNvPr>
          <p:cNvSpPr>
            <a:spLocks noGrp="1"/>
          </p:cNvSpPr>
          <p:nvPr>
            <p:ph type="title"/>
          </p:nvPr>
        </p:nvSpPr>
        <p:spPr>
          <a:xfrm>
            <a:off x="838200" y="365125"/>
            <a:ext cx="10515600" cy="1325563"/>
          </a:xfrm>
        </p:spPr>
        <p:txBody>
          <a:bodyPr/>
          <a:lstStyle/>
          <a:p>
            <a:r>
              <a:rPr lang="en-US"/>
              <a:t>Creating a Forecast</a:t>
            </a:r>
            <a:endParaRPr lang="en-US" dirty="0"/>
          </a:p>
        </p:txBody>
      </p:sp>
      <p:sp>
        <p:nvSpPr>
          <p:cNvPr id="3" name="Content Placeholder 2">
            <a:extLst>
              <a:ext uri="{FF2B5EF4-FFF2-40B4-BE49-F238E27FC236}">
                <a16:creationId xmlns:a16="http://schemas.microsoft.com/office/drawing/2014/main" id="{39F51263-095A-4987-AE19-E3F52ECBE5C7}"/>
              </a:ext>
            </a:extLst>
          </p:cNvPr>
          <p:cNvSpPr>
            <a:spLocks noGrp="1"/>
          </p:cNvSpPr>
          <p:nvPr>
            <p:ph idx="1"/>
          </p:nvPr>
        </p:nvSpPr>
        <p:spPr>
          <a:xfrm>
            <a:off x="838200" y="1825625"/>
            <a:ext cx="10515600" cy="4351338"/>
          </a:xfrm>
        </p:spPr>
        <p:txBody>
          <a:bodyPr/>
          <a:lstStyle/>
          <a:p>
            <a:r>
              <a:rPr lang="en-US" b="1"/>
              <a:t>Step 1</a:t>
            </a:r>
            <a:r>
              <a:rPr lang="en-US"/>
              <a:t> − Create a line chart with Order Date (Year) in the columns shelf and Sales in the Rows shelf. </a:t>
            </a:r>
          </a:p>
          <a:p>
            <a:r>
              <a:rPr lang="en-US"/>
              <a:t>Go to the Analysis tab as shown in the following screenshot and click Forecast under Model category.</a:t>
            </a:r>
          </a:p>
          <a:p>
            <a:endParaRPr lang="en-US" dirty="0"/>
          </a:p>
        </p:txBody>
      </p:sp>
      <p:pic>
        <p:nvPicPr>
          <p:cNvPr id="4" name="Picture 3">
            <a:extLst>
              <a:ext uri="{FF2B5EF4-FFF2-40B4-BE49-F238E27FC236}">
                <a16:creationId xmlns:a16="http://schemas.microsoft.com/office/drawing/2014/main" id="{D07B40D3-A38C-4656-B28F-565F4FD258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6107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F3C5D-E13C-4425-9ABD-C03C175E5BE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F133207-4157-4CB9-84FE-9D4A8E64A08E}"/>
              </a:ext>
            </a:extLst>
          </p:cNvPr>
          <p:cNvPicPr>
            <a:picLocks noGrp="1" noChangeAspect="1"/>
          </p:cNvPicPr>
          <p:nvPr>
            <p:ph idx="1"/>
          </p:nvPr>
        </p:nvPicPr>
        <p:blipFill>
          <a:blip r:embed="rId2"/>
          <a:stretch>
            <a:fillRect/>
          </a:stretch>
        </p:blipFill>
        <p:spPr>
          <a:xfrm>
            <a:off x="361526" y="365125"/>
            <a:ext cx="11468948" cy="6451283"/>
          </a:xfrm>
          <a:prstGeom prst="rect">
            <a:avLst/>
          </a:prstGeom>
        </p:spPr>
      </p:pic>
    </p:spTree>
    <p:extLst>
      <p:ext uri="{BB962C8B-B14F-4D97-AF65-F5344CB8AC3E}">
        <p14:creationId xmlns:p14="http://schemas.microsoft.com/office/powerpoint/2010/main" val="465541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810A-92BB-4251-B325-AD9756F1D30D}"/>
              </a:ext>
            </a:extLst>
          </p:cNvPr>
          <p:cNvSpPr>
            <a:spLocks noGrp="1"/>
          </p:cNvSpPr>
          <p:nvPr>
            <p:ph type="title"/>
          </p:nvPr>
        </p:nvSpPr>
        <p:spPr>
          <a:xfrm>
            <a:off x="1057275" y="93662"/>
            <a:ext cx="11134725" cy="1325563"/>
          </a:xfrm>
        </p:spPr>
        <p:txBody>
          <a:bodyPr>
            <a:normAutofit/>
          </a:bodyPr>
          <a:lstStyle/>
          <a:p>
            <a:r>
              <a:rPr lang="en-US" sz="2000" dirty="0"/>
              <a:t>On completing the above step, you will find the option to set various options for forecast. Choose the Forecast Length as 2 years and leave the Forecast Model to Automatic as shown in the following screenshot.</a:t>
            </a:r>
            <a:br>
              <a:rPr lang="en-US" sz="2000" dirty="0"/>
            </a:br>
            <a:endParaRPr lang="en-US" sz="2000" dirty="0"/>
          </a:p>
        </p:txBody>
      </p:sp>
      <p:sp>
        <p:nvSpPr>
          <p:cNvPr id="3" name="Content Placeholder 2">
            <a:extLst>
              <a:ext uri="{FF2B5EF4-FFF2-40B4-BE49-F238E27FC236}">
                <a16:creationId xmlns:a16="http://schemas.microsoft.com/office/drawing/2014/main" id="{83BF3822-3608-4D50-AD97-80DE922DB02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979F3DA-0B39-44D2-84AB-6E366393B507}"/>
              </a:ext>
            </a:extLst>
          </p:cNvPr>
          <p:cNvPicPr>
            <a:picLocks noChangeAspect="1"/>
          </p:cNvPicPr>
          <p:nvPr/>
        </p:nvPicPr>
        <p:blipFill>
          <a:blip r:embed="rId2"/>
          <a:stretch>
            <a:fillRect/>
          </a:stretch>
        </p:blipFill>
        <p:spPr>
          <a:xfrm>
            <a:off x="857250" y="1110754"/>
            <a:ext cx="10277475" cy="5781080"/>
          </a:xfrm>
          <a:prstGeom prst="rect">
            <a:avLst/>
          </a:prstGeom>
        </p:spPr>
      </p:pic>
    </p:spTree>
    <p:extLst>
      <p:ext uri="{BB962C8B-B14F-4D97-AF65-F5344CB8AC3E}">
        <p14:creationId xmlns:p14="http://schemas.microsoft.com/office/powerpoint/2010/main" val="3319880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72297-4367-4C3B-AB54-5EDFCBD1EB7B}"/>
              </a:ext>
            </a:extLst>
          </p:cNvPr>
          <p:cNvSpPr>
            <a:spLocks noGrp="1"/>
          </p:cNvSpPr>
          <p:nvPr>
            <p:ph type="title"/>
          </p:nvPr>
        </p:nvSpPr>
        <p:spPr/>
        <p:txBody>
          <a:bodyPr/>
          <a:lstStyle/>
          <a:p>
            <a:r>
              <a:rPr lang="en-US" dirty="0"/>
              <a:t>Describe the Forecast	</a:t>
            </a:r>
          </a:p>
        </p:txBody>
      </p:sp>
      <p:pic>
        <p:nvPicPr>
          <p:cNvPr id="4" name="Content Placeholder 3">
            <a:extLst>
              <a:ext uri="{FF2B5EF4-FFF2-40B4-BE49-F238E27FC236}">
                <a16:creationId xmlns:a16="http://schemas.microsoft.com/office/drawing/2014/main" id="{C066BD8B-1934-4B46-83BD-28F85759BC80}"/>
              </a:ext>
            </a:extLst>
          </p:cNvPr>
          <p:cNvPicPr>
            <a:picLocks noGrp="1" noChangeAspect="1"/>
          </p:cNvPicPr>
          <p:nvPr>
            <p:ph idx="1"/>
          </p:nvPr>
        </p:nvPicPr>
        <p:blipFill>
          <a:blip r:embed="rId2"/>
          <a:stretch>
            <a:fillRect/>
          </a:stretch>
        </p:blipFill>
        <p:spPr>
          <a:xfrm>
            <a:off x="1184416" y="1376839"/>
            <a:ext cx="9823168" cy="4993164"/>
          </a:xfrm>
          <a:prstGeom prst="rect">
            <a:avLst/>
          </a:prstGeom>
        </p:spPr>
      </p:pic>
    </p:spTree>
    <p:extLst>
      <p:ext uri="{BB962C8B-B14F-4D97-AF65-F5344CB8AC3E}">
        <p14:creationId xmlns:p14="http://schemas.microsoft.com/office/powerpoint/2010/main" val="2309169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FA45C-A386-4057-8A13-151B96E26898}"/>
              </a:ext>
            </a:extLst>
          </p:cNvPr>
          <p:cNvSpPr>
            <a:spLocks noGrp="1"/>
          </p:cNvSpPr>
          <p:nvPr>
            <p:ph type="title"/>
          </p:nvPr>
        </p:nvSpPr>
        <p:spPr/>
        <p:txBody>
          <a:bodyPr/>
          <a:lstStyle/>
          <a:p>
            <a:r>
              <a:rPr lang="en-US" dirty="0"/>
              <a:t>Trend Lines</a:t>
            </a:r>
          </a:p>
        </p:txBody>
      </p:sp>
      <p:sp>
        <p:nvSpPr>
          <p:cNvPr id="3" name="Content Placeholder 2">
            <a:extLst>
              <a:ext uri="{FF2B5EF4-FFF2-40B4-BE49-F238E27FC236}">
                <a16:creationId xmlns:a16="http://schemas.microsoft.com/office/drawing/2014/main" id="{6E86122F-89E8-430E-9A84-D454704073A4}"/>
              </a:ext>
            </a:extLst>
          </p:cNvPr>
          <p:cNvSpPr>
            <a:spLocks noGrp="1"/>
          </p:cNvSpPr>
          <p:nvPr>
            <p:ph idx="1"/>
          </p:nvPr>
        </p:nvSpPr>
        <p:spPr/>
        <p:txBody>
          <a:bodyPr/>
          <a:lstStyle/>
          <a:p>
            <a:r>
              <a:rPr lang="en-US" dirty="0"/>
              <a:t>Trend lines are used to predict the continuation of a certain trend of a variable.</a:t>
            </a:r>
          </a:p>
          <a:p>
            <a:r>
              <a:rPr lang="en-US" dirty="0"/>
              <a:t>It also helps to identify the correlation between two variables by observing the trend in both of them simultaneously. </a:t>
            </a:r>
          </a:p>
          <a:p>
            <a:r>
              <a:rPr lang="en-US" dirty="0"/>
              <a:t>There are many mathematical models for establishing trend lines. Tableau provides four options. </a:t>
            </a:r>
          </a:p>
          <a:p>
            <a:r>
              <a:rPr lang="en-US" dirty="0"/>
              <a:t>They are Linear, Logarithmic, Exponential, and Polynomial. </a:t>
            </a:r>
          </a:p>
        </p:txBody>
      </p:sp>
    </p:spTree>
    <p:extLst>
      <p:ext uri="{BB962C8B-B14F-4D97-AF65-F5344CB8AC3E}">
        <p14:creationId xmlns:p14="http://schemas.microsoft.com/office/powerpoint/2010/main" val="3787698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5191-916D-411B-AAD2-D9B7F184E117}"/>
              </a:ext>
            </a:extLst>
          </p:cNvPr>
          <p:cNvSpPr>
            <a:spLocks noGrp="1"/>
          </p:cNvSpPr>
          <p:nvPr>
            <p:ph type="title"/>
          </p:nvPr>
        </p:nvSpPr>
        <p:spPr/>
        <p:txBody>
          <a:bodyPr/>
          <a:lstStyle/>
          <a:p>
            <a:r>
              <a:rPr lang="en-US" dirty="0"/>
              <a:t>Step 1:</a:t>
            </a:r>
          </a:p>
        </p:txBody>
      </p:sp>
      <p:sp>
        <p:nvSpPr>
          <p:cNvPr id="3" name="Content Placeholder 2">
            <a:extLst>
              <a:ext uri="{FF2B5EF4-FFF2-40B4-BE49-F238E27FC236}">
                <a16:creationId xmlns:a16="http://schemas.microsoft.com/office/drawing/2014/main" id="{0036C50E-090A-46E4-B359-CA6E8E4EC3A5}"/>
              </a:ext>
            </a:extLst>
          </p:cNvPr>
          <p:cNvSpPr>
            <a:spLocks noGrp="1"/>
          </p:cNvSpPr>
          <p:nvPr>
            <p:ph idx="1"/>
          </p:nvPr>
        </p:nvSpPr>
        <p:spPr/>
        <p:txBody>
          <a:bodyPr/>
          <a:lstStyle/>
          <a:p>
            <a:r>
              <a:rPr lang="en-US" dirty="0"/>
              <a:t>Drag the dimension Order date to the Column shelf and the measure Sales to the Rows shelf. Choose the chart type as Line chart. </a:t>
            </a:r>
          </a:p>
          <a:p>
            <a:endParaRPr lang="en-US" dirty="0"/>
          </a:p>
          <a:p>
            <a:r>
              <a:rPr lang="en-US" dirty="0"/>
              <a:t>In the Analysis menu, go to model → Trend Line. </a:t>
            </a:r>
          </a:p>
          <a:p>
            <a:endParaRPr lang="en-US" dirty="0"/>
          </a:p>
          <a:p>
            <a:r>
              <a:rPr lang="en-US" dirty="0"/>
              <a:t>Clicking on Trend Line pops up an option showing different types of trend lines that can be added. Choose the linear model as shown in the following screenshot.</a:t>
            </a:r>
          </a:p>
        </p:txBody>
      </p:sp>
    </p:spTree>
    <p:extLst>
      <p:ext uri="{BB962C8B-B14F-4D97-AF65-F5344CB8AC3E}">
        <p14:creationId xmlns:p14="http://schemas.microsoft.com/office/powerpoint/2010/main" val="832302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76539-DD6C-4062-97C5-E03B564117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54D941-13CF-415B-A05A-D9C9693906B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9065574-9B33-4687-A523-E2D278D33AE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79824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289EF-96E6-4121-BB03-12CD1FC2BC69}"/>
              </a:ext>
            </a:extLst>
          </p:cNvPr>
          <p:cNvSpPr>
            <a:spLocks noGrp="1"/>
          </p:cNvSpPr>
          <p:nvPr>
            <p:ph type="title"/>
          </p:nvPr>
        </p:nvSpPr>
        <p:spPr/>
        <p:txBody>
          <a:bodyPr/>
          <a:lstStyle/>
          <a:p>
            <a:r>
              <a:rPr lang="en-US" dirty="0"/>
              <a:t>Step 2:</a:t>
            </a:r>
          </a:p>
        </p:txBody>
      </p:sp>
      <p:sp>
        <p:nvSpPr>
          <p:cNvPr id="3" name="Content Placeholder 2">
            <a:extLst>
              <a:ext uri="{FF2B5EF4-FFF2-40B4-BE49-F238E27FC236}">
                <a16:creationId xmlns:a16="http://schemas.microsoft.com/office/drawing/2014/main" id="{98099C03-300E-4637-B1CE-E0319A459DFA}"/>
              </a:ext>
            </a:extLst>
          </p:cNvPr>
          <p:cNvSpPr>
            <a:spLocks noGrp="1"/>
          </p:cNvSpPr>
          <p:nvPr>
            <p:ph idx="1"/>
          </p:nvPr>
        </p:nvSpPr>
        <p:spPr/>
        <p:txBody>
          <a:bodyPr/>
          <a:lstStyle/>
          <a:p>
            <a:r>
              <a:rPr lang="en-US" dirty="0"/>
              <a:t>On completion of the above step, you will get various trend lines. </a:t>
            </a:r>
          </a:p>
          <a:p>
            <a:r>
              <a:rPr lang="en-US" dirty="0"/>
              <a:t>It also shows the mathematical expression for the correlation between the fields, the P-Value and the R-Squared value.</a:t>
            </a:r>
          </a:p>
        </p:txBody>
      </p:sp>
    </p:spTree>
    <p:extLst>
      <p:ext uri="{BB962C8B-B14F-4D97-AF65-F5344CB8AC3E}">
        <p14:creationId xmlns:p14="http://schemas.microsoft.com/office/powerpoint/2010/main" val="1171795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1AB4E-76AF-4805-A314-17C5ED5DC1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325D189-205B-44EF-AD8A-168CBDE452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C3FD9FF-F224-4118-AFA7-BBF1FE65675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74042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25DCD-88D7-4ABD-BB31-47E6AF105CBB}"/>
              </a:ext>
            </a:extLst>
          </p:cNvPr>
          <p:cNvSpPr>
            <a:spLocks noGrp="1"/>
          </p:cNvSpPr>
          <p:nvPr>
            <p:ph type="title"/>
          </p:nvPr>
        </p:nvSpPr>
        <p:spPr/>
        <p:txBody>
          <a:bodyPr/>
          <a:lstStyle/>
          <a:p>
            <a:r>
              <a:rPr lang="en-US" dirty="0"/>
              <a:t>Step 3:	</a:t>
            </a:r>
          </a:p>
        </p:txBody>
      </p:sp>
      <p:sp>
        <p:nvSpPr>
          <p:cNvPr id="3" name="Content Placeholder 2">
            <a:extLst>
              <a:ext uri="{FF2B5EF4-FFF2-40B4-BE49-F238E27FC236}">
                <a16:creationId xmlns:a16="http://schemas.microsoft.com/office/drawing/2014/main" id="{2A336AE1-2F57-40BD-AD12-70EE1CA027FF}"/>
              </a:ext>
            </a:extLst>
          </p:cNvPr>
          <p:cNvSpPr>
            <a:spLocks noGrp="1"/>
          </p:cNvSpPr>
          <p:nvPr>
            <p:ph idx="1"/>
          </p:nvPr>
        </p:nvSpPr>
        <p:spPr/>
        <p:txBody>
          <a:bodyPr/>
          <a:lstStyle/>
          <a:p>
            <a:r>
              <a:rPr lang="en-US" dirty="0"/>
              <a:t>Right-click on the chart and select the option Describe Trend Line to get a detailed description of the Trend Line chart. </a:t>
            </a:r>
          </a:p>
          <a:p>
            <a:r>
              <a:rPr lang="en-US" dirty="0"/>
              <a:t>It shows the coefficients, intercept value, and the equation. </a:t>
            </a:r>
          </a:p>
          <a:p>
            <a:r>
              <a:rPr lang="en-US" dirty="0"/>
              <a:t>These details can also be copied to the clipboard and used in further analysis.</a:t>
            </a:r>
          </a:p>
        </p:txBody>
      </p:sp>
    </p:spTree>
    <p:extLst>
      <p:ext uri="{BB962C8B-B14F-4D97-AF65-F5344CB8AC3E}">
        <p14:creationId xmlns:p14="http://schemas.microsoft.com/office/powerpoint/2010/main" val="4201727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54345-3F74-43F5-B7B2-6C4FC9E807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DB7C83-E77A-4E8E-8F8C-3B73B8F9CE0C}"/>
              </a:ext>
            </a:extLst>
          </p:cNvPr>
          <p:cNvSpPr>
            <a:spLocks noGrp="1"/>
          </p:cNvSpPr>
          <p:nvPr>
            <p:ph idx="1"/>
          </p:nvPr>
        </p:nvSpPr>
        <p:spPr/>
        <p:txBody>
          <a:bodyPr/>
          <a:lstStyle/>
          <a:p>
            <a:r>
              <a:rPr lang="en-US" dirty="0"/>
              <a:t>Make sure, You are Ready with your Homework(With all the charts with proper Naming Convention). </a:t>
            </a:r>
          </a:p>
          <a:p>
            <a:endParaRPr lang="en-US" dirty="0"/>
          </a:p>
          <a:p>
            <a:r>
              <a:rPr lang="en-US" dirty="0"/>
              <a:t>It’s ShowTime.. !</a:t>
            </a:r>
          </a:p>
        </p:txBody>
      </p:sp>
    </p:spTree>
    <p:extLst>
      <p:ext uri="{BB962C8B-B14F-4D97-AF65-F5344CB8AC3E}">
        <p14:creationId xmlns:p14="http://schemas.microsoft.com/office/powerpoint/2010/main" val="11966168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B9E5-986C-4915-89B5-06F4EEEAF3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8445C1-98BC-43B6-A709-4713761DE9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45B6751-56C8-4DF8-A9ED-19BE4E166B3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979673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A0831-C63D-42A3-A41A-EE53EE77D2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B33507-81C3-401E-A847-D6EA5E548B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4F62C80-805B-419A-A277-5C6F31B34AF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2938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4268-6D93-43A3-8185-80BD3877A3DD}"/>
              </a:ext>
            </a:extLst>
          </p:cNvPr>
          <p:cNvSpPr>
            <a:spLocks noGrp="1"/>
          </p:cNvSpPr>
          <p:nvPr>
            <p:ph type="title"/>
          </p:nvPr>
        </p:nvSpPr>
        <p:spPr/>
        <p:txBody>
          <a:bodyPr/>
          <a:lstStyle/>
          <a:p>
            <a:r>
              <a:rPr lang="en-US" dirty="0"/>
              <a:t>Clusters</a:t>
            </a:r>
          </a:p>
        </p:txBody>
      </p:sp>
      <p:sp>
        <p:nvSpPr>
          <p:cNvPr id="3" name="Content Placeholder 2">
            <a:extLst>
              <a:ext uri="{FF2B5EF4-FFF2-40B4-BE49-F238E27FC236}">
                <a16:creationId xmlns:a16="http://schemas.microsoft.com/office/drawing/2014/main" id="{41A6BA7D-D36E-4ACD-82DE-C82C1B3DEF84}"/>
              </a:ext>
            </a:extLst>
          </p:cNvPr>
          <p:cNvSpPr>
            <a:spLocks noGrp="1"/>
          </p:cNvSpPr>
          <p:nvPr>
            <p:ph idx="1"/>
          </p:nvPr>
        </p:nvSpPr>
        <p:spPr/>
        <p:txBody>
          <a:bodyPr/>
          <a:lstStyle/>
          <a:p>
            <a:r>
              <a:rPr lang="en-US" dirty="0"/>
              <a:t>Let’s head back to the </a:t>
            </a:r>
            <a:r>
              <a:rPr lang="en-US" b="1" dirty="0"/>
              <a:t>Sales and Profit Analysis </a:t>
            </a:r>
            <a:r>
              <a:rPr lang="en-US" dirty="0"/>
              <a:t>chart that we had made. </a:t>
            </a:r>
          </a:p>
          <a:p>
            <a:endParaRPr lang="en-US" dirty="0"/>
          </a:p>
          <a:p>
            <a:r>
              <a:rPr lang="en-US" dirty="0"/>
              <a:t>Let’s make that a bit more prominent now, using </a:t>
            </a:r>
            <a:r>
              <a:rPr lang="en-US" b="1" dirty="0"/>
              <a:t>Clusters. </a:t>
            </a:r>
            <a:endParaRPr lang="en-US" dirty="0"/>
          </a:p>
        </p:txBody>
      </p:sp>
    </p:spTree>
    <p:extLst>
      <p:ext uri="{BB962C8B-B14F-4D97-AF65-F5344CB8AC3E}">
        <p14:creationId xmlns:p14="http://schemas.microsoft.com/office/powerpoint/2010/main" val="4095777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83E7-E873-42F1-A402-5747C7020A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001CDA-0333-4A35-A708-2887FB6DB87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6AE169D-1D16-414F-BF0D-65238EFC4C1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20586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D7C4-7D30-41B0-A05B-2D9A233FC3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9295B4-6A7B-4BDC-970D-28A622A6D3F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3C934E-5FAB-4BC7-AB76-3DCD0297DCD7}"/>
              </a:ext>
            </a:extLst>
          </p:cNvPr>
          <p:cNvPicPr>
            <a:picLocks noChangeAspect="1"/>
          </p:cNvPicPr>
          <p:nvPr/>
        </p:nvPicPr>
        <p:blipFill>
          <a:blip r:embed="rId2"/>
          <a:stretch>
            <a:fillRect/>
          </a:stretch>
        </p:blipFill>
        <p:spPr>
          <a:xfrm>
            <a:off x="0" y="10160"/>
            <a:ext cx="12192000" cy="6858000"/>
          </a:xfrm>
          <a:prstGeom prst="rect">
            <a:avLst/>
          </a:prstGeom>
        </p:spPr>
      </p:pic>
    </p:spTree>
    <p:extLst>
      <p:ext uri="{BB962C8B-B14F-4D97-AF65-F5344CB8AC3E}">
        <p14:creationId xmlns:p14="http://schemas.microsoft.com/office/powerpoint/2010/main" val="3866715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08D89-A38B-4D31-854F-64FB40D8ACC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BA4632-C8C2-4424-9975-D3EA2BAFD04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71AFFDA-3D1D-4FB2-A927-2D5FA03B6F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10470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BC926-F715-4CFD-B476-0DDE32CADE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1EAE74-DFA4-43E6-AA8B-C7C6B9A5A16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16E6DCB-5AB4-4435-B9F9-58CB82BC6823}"/>
              </a:ext>
            </a:extLst>
          </p:cNvPr>
          <p:cNvPicPr>
            <a:picLocks noChangeAspect="1"/>
          </p:cNvPicPr>
          <p:nvPr/>
        </p:nvPicPr>
        <p:blipFill>
          <a:blip r:embed="rId2"/>
          <a:stretch>
            <a:fillRect/>
          </a:stretch>
        </p:blipFill>
        <p:spPr>
          <a:xfrm>
            <a:off x="0" y="-9525"/>
            <a:ext cx="12192000" cy="6858000"/>
          </a:xfrm>
          <a:prstGeom prst="rect">
            <a:avLst/>
          </a:prstGeom>
        </p:spPr>
      </p:pic>
    </p:spTree>
    <p:extLst>
      <p:ext uri="{BB962C8B-B14F-4D97-AF65-F5344CB8AC3E}">
        <p14:creationId xmlns:p14="http://schemas.microsoft.com/office/powerpoint/2010/main" val="8524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EBF99-1DCF-4CF6-B744-E17DB3748235}"/>
              </a:ext>
            </a:extLst>
          </p:cNvPr>
          <p:cNvSpPr>
            <a:spLocks noGrp="1"/>
          </p:cNvSpPr>
          <p:nvPr>
            <p:ph type="title"/>
          </p:nvPr>
        </p:nvSpPr>
        <p:spPr/>
        <p:txBody>
          <a:bodyPr/>
          <a:lstStyle/>
          <a:p>
            <a:r>
              <a:rPr lang="en-US" dirty="0"/>
              <a:t>Objective ??</a:t>
            </a:r>
          </a:p>
        </p:txBody>
      </p:sp>
      <p:sp>
        <p:nvSpPr>
          <p:cNvPr id="3" name="Content Placeholder 2">
            <a:extLst>
              <a:ext uri="{FF2B5EF4-FFF2-40B4-BE49-F238E27FC236}">
                <a16:creationId xmlns:a16="http://schemas.microsoft.com/office/drawing/2014/main" id="{C4845ACE-FFEA-442A-B8CE-CD57C4AC870E}"/>
              </a:ext>
            </a:extLst>
          </p:cNvPr>
          <p:cNvSpPr>
            <a:spLocks noGrp="1"/>
          </p:cNvSpPr>
          <p:nvPr>
            <p:ph idx="1"/>
          </p:nvPr>
        </p:nvSpPr>
        <p:spPr/>
        <p:txBody>
          <a:bodyPr/>
          <a:lstStyle/>
          <a:p>
            <a:pPr marL="0" indent="0">
              <a:buNone/>
            </a:pPr>
            <a:r>
              <a:rPr lang="en-US" dirty="0"/>
              <a:t>Using the Sample-superstore, Plan to create a dashboard…! </a:t>
            </a:r>
          </a:p>
          <a:p>
            <a:pPr marL="0" indent="0">
              <a:buNone/>
            </a:pPr>
            <a:r>
              <a:rPr lang="en-US" dirty="0"/>
              <a:t>showing the sales and profits for different segments and Sub-Category of products across all the states.</a:t>
            </a:r>
          </a:p>
        </p:txBody>
      </p:sp>
    </p:spTree>
    <p:extLst>
      <p:ext uri="{BB962C8B-B14F-4D97-AF65-F5344CB8AC3E}">
        <p14:creationId xmlns:p14="http://schemas.microsoft.com/office/powerpoint/2010/main" val="1289058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88E4C-1984-4602-890A-4BF8BBF92378}"/>
              </a:ext>
            </a:extLst>
          </p:cNvPr>
          <p:cNvSpPr>
            <a:spLocks noGrp="1"/>
          </p:cNvSpPr>
          <p:nvPr>
            <p:ph type="title"/>
          </p:nvPr>
        </p:nvSpPr>
        <p:spPr/>
        <p:txBody>
          <a:bodyPr/>
          <a:lstStyle/>
          <a:p>
            <a:r>
              <a:rPr lang="en-US" b="1" dirty="0"/>
              <a:t>Step 1</a:t>
            </a:r>
            <a:r>
              <a:rPr lang="en-US" dirty="0"/>
              <a:t> </a:t>
            </a:r>
          </a:p>
        </p:txBody>
      </p:sp>
      <p:sp>
        <p:nvSpPr>
          <p:cNvPr id="3" name="Content Placeholder 2">
            <a:extLst>
              <a:ext uri="{FF2B5EF4-FFF2-40B4-BE49-F238E27FC236}">
                <a16:creationId xmlns:a16="http://schemas.microsoft.com/office/drawing/2014/main" id="{60DDD9F3-7208-4A25-AF10-09FC75E9C60C}"/>
              </a:ext>
            </a:extLst>
          </p:cNvPr>
          <p:cNvSpPr>
            <a:spLocks noGrp="1"/>
          </p:cNvSpPr>
          <p:nvPr>
            <p:ph idx="1"/>
          </p:nvPr>
        </p:nvSpPr>
        <p:spPr/>
        <p:txBody>
          <a:bodyPr/>
          <a:lstStyle/>
          <a:p>
            <a:r>
              <a:rPr lang="en-US" dirty="0"/>
              <a:t>Create a blank worksheet by using the add worksheet icon located at the bottom of the workbook. </a:t>
            </a:r>
          </a:p>
          <a:p>
            <a:r>
              <a:rPr lang="en-US" dirty="0"/>
              <a:t>Drag the dimension Segment to the columns shelf and the dimension Sub-Category to the Rows Shelf. </a:t>
            </a:r>
          </a:p>
          <a:p>
            <a:r>
              <a:rPr lang="en-US" dirty="0"/>
              <a:t>Drag and drop the measure Sales to the Color shelf and the measure Profit to the Size shelf. </a:t>
            </a:r>
          </a:p>
          <a:p>
            <a:r>
              <a:rPr lang="en-US" dirty="0"/>
              <a:t>This worksheet is referred as the Master worksheet. </a:t>
            </a:r>
          </a:p>
          <a:p>
            <a:r>
              <a:rPr lang="en-US" dirty="0"/>
              <a:t>Right-click and rename this worksheet as </a:t>
            </a:r>
            <a:r>
              <a:rPr lang="en-US" b="1" dirty="0" err="1"/>
              <a:t>Sales_Profits</a:t>
            </a:r>
            <a:r>
              <a:rPr lang="en-US" dirty="0"/>
              <a:t>.</a:t>
            </a:r>
          </a:p>
        </p:txBody>
      </p:sp>
    </p:spTree>
    <p:extLst>
      <p:ext uri="{BB962C8B-B14F-4D97-AF65-F5344CB8AC3E}">
        <p14:creationId xmlns:p14="http://schemas.microsoft.com/office/powerpoint/2010/main" val="1488183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2692-E1A9-4436-8F28-B0BD732895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26591F-8179-41FA-908C-10392F91306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A16D1BD-36D2-41D0-875B-18CF3CC7884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7841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09B1-5A82-4FA4-ABAF-643A32264895}"/>
              </a:ext>
            </a:extLst>
          </p:cNvPr>
          <p:cNvSpPr>
            <a:spLocks noGrp="1"/>
          </p:cNvSpPr>
          <p:nvPr>
            <p:ph type="title"/>
          </p:nvPr>
        </p:nvSpPr>
        <p:spPr/>
        <p:txBody>
          <a:bodyPr/>
          <a:lstStyle/>
          <a:p>
            <a:r>
              <a:rPr lang="en-US" dirty="0"/>
              <a:t>Step 2</a:t>
            </a:r>
          </a:p>
        </p:txBody>
      </p:sp>
      <p:sp>
        <p:nvSpPr>
          <p:cNvPr id="3" name="Content Placeholder 2">
            <a:extLst>
              <a:ext uri="{FF2B5EF4-FFF2-40B4-BE49-F238E27FC236}">
                <a16:creationId xmlns:a16="http://schemas.microsoft.com/office/drawing/2014/main" id="{9A2A03FF-0FE3-4208-AF67-1B47EE34BBCE}"/>
              </a:ext>
            </a:extLst>
          </p:cNvPr>
          <p:cNvSpPr>
            <a:spLocks noGrp="1"/>
          </p:cNvSpPr>
          <p:nvPr>
            <p:ph idx="1"/>
          </p:nvPr>
        </p:nvSpPr>
        <p:spPr/>
        <p:txBody>
          <a:bodyPr/>
          <a:lstStyle/>
          <a:p>
            <a:r>
              <a:rPr lang="en-US" dirty="0"/>
              <a:t>Create another sheet to hold the details of the Sales across the States.</a:t>
            </a:r>
          </a:p>
          <a:p>
            <a:r>
              <a:rPr lang="en-US" dirty="0"/>
              <a:t>For this, drag the dimension State to the Rows shelf and the measure Sales to the Columns shelf as shown in the following screenshot.</a:t>
            </a:r>
          </a:p>
          <a:p>
            <a:r>
              <a:rPr lang="en-US" dirty="0"/>
              <a:t>Next, apply a filter to the State field to arrange the Sales in a descending order. </a:t>
            </a:r>
          </a:p>
          <a:p>
            <a:r>
              <a:rPr lang="en-US" dirty="0"/>
              <a:t>Right-click and rename this worksheet as </a:t>
            </a:r>
            <a:r>
              <a:rPr lang="en-US" b="1" dirty="0" err="1"/>
              <a:t>Sales_state</a:t>
            </a:r>
            <a:r>
              <a:rPr lang="en-US" dirty="0"/>
              <a:t>.</a:t>
            </a:r>
          </a:p>
        </p:txBody>
      </p:sp>
    </p:spTree>
    <p:extLst>
      <p:ext uri="{BB962C8B-B14F-4D97-AF65-F5344CB8AC3E}">
        <p14:creationId xmlns:p14="http://schemas.microsoft.com/office/powerpoint/2010/main" val="2693652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A496-A133-4401-BE12-92A2E8E2BB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22C6A6-66FA-464A-B12E-FAF488B6CE1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7418531-B4E8-4B55-B4BC-6C507031568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916585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TotalTime>
  <Words>928</Words>
  <Application>Microsoft Office PowerPoint</Application>
  <PresentationFormat>Widescreen</PresentationFormat>
  <Paragraphs>100</Paragraphs>
  <Slides>46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Calibri Light</vt:lpstr>
      <vt:lpstr>Office Theme</vt:lpstr>
      <vt:lpstr>Tableau Dashboard</vt:lpstr>
      <vt:lpstr>Tableau Dashboard</vt:lpstr>
      <vt:lpstr>PowerPoint Presentation</vt:lpstr>
      <vt:lpstr>PowerPoint Presentation</vt:lpstr>
      <vt:lpstr>Objective ??</vt:lpstr>
      <vt:lpstr>Step 1 </vt:lpstr>
      <vt:lpstr>PowerPoint Presentation</vt:lpstr>
      <vt:lpstr>Step 2</vt:lpstr>
      <vt:lpstr>PowerPoint Presentation</vt:lpstr>
      <vt:lpstr>Step 3:</vt:lpstr>
      <vt:lpstr>PowerPoint Presentation</vt:lpstr>
      <vt:lpstr>Step 4:</vt:lpstr>
      <vt:lpstr>PowerPoint Presentation</vt:lpstr>
      <vt:lpstr>PowerPoint Presentation</vt:lpstr>
      <vt:lpstr>Step 5:</vt:lpstr>
      <vt:lpstr>PowerPoint Presentation</vt:lpstr>
      <vt:lpstr>Pre Designing the layout with help of Objects  Show Dashboard Title Horizontal and Vertical Floating and Tiled Text Image Web Page Blank  Button Extension</vt:lpstr>
      <vt:lpstr>Dashboard Objects</vt:lpstr>
      <vt:lpstr>Dashboard Size</vt:lpstr>
      <vt:lpstr>Horizontal Option</vt:lpstr>
      <vt:lpstr>Vertical Option</vt:lpstr>
      <vt:lpstr>Adding Text..!</vt:lpstr>
      <vt:lpstr>Adding Image..!</vt:lpstr>
      <vt:lpstr>Adding Webpage..!</vt:lpstr>
      <vt:lpstr>Adding Button..!</vt:lpstr>
      <vt:lpstr>What is a Tableau Dashboard Extension</vt:lpstr>
      <vt:lpstr>Key Points..!</vt:lpstr>
      <vt:lpstr>Tableau - Forecasting</vt:lpstr>
      <vt:lpstr>PowerPoint Presentation</vt:lpstr>
      <vt:lpstr>Creating a Forecast</vt:lpstr>
      <vt:lpstr>PowerPoint Presentation</vt:lpstr>
      <vt:lpstr>On completing the above step, you will find the option to set various options for forecast. Choose the Forecast Length as 2 years and leave the Forecast Model to Automatic as shown in the following screenshot. </vt:lpstr>
      <vt:lpstr>Describe the Forecast </vt:lpstr>
      <vt:lpstr>Trend Lines</vt:lpstr>
      <vt:lpstr>Step 1:</vt:lpstr>
      <vt:lpstr>PowerPoint Presentation</vt:lpstr>
      <vt:lpstr>Step 2:</vt:lpstr>
      <vt:lpstr>PowerPoint Presentation</vt:lpstr>
      <vt:lpstr>Step 3: </vt:lpstr>
      <vt:lpstr>PowerPoint Presentation</vt:lpstr>
      <vt:lpstr>PowerPoint Presentation</vt:lpstr>
      <vt:lpstr>Clusters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Tableau Dashboard</dc:title>
  <dc:creator>Harshil Gandhi</dc:creator>
  <cp:lastModifiedBy>Harshil Gandhi</cp:lastModifiedBy>
  <cp:revision>20</cp:revision>
  <dcterms:created xsi:type="dcterms:W3CDTF">2019-09-14T13:22:31Z</dcterms:created>
  <dcterms:modified xsi:type="dcterms:W3CDTF">2019-09-14T20:34:27Z</dcterms:modified>
</cp:coreProperties>
</file>